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3" r:id="rId4"/>
    <p:sldId id="273" r:id="rId5"/>
    <p:sldId id="258" r:id="rId6"/>
    <p:sldId id="272" r:id="rId7"/>
    <p:sldId id="277" r:id="rId8"/>
    <p:sldId id="285" r:id="rId9"/>
    <p:sldId id="264" r:id="rId10"/>
    <p:sldId id="287" r:id="rId11"/>
    <p:sldId id="274" r:id="rId12"/>
    <p:sldId id="281" r:id="rId13"/>
    <p:sldId id="284" r:id="rId14"/>
    <p:sldId id="282" r:id="rId15"/>
    <p:sldId id="278" r:id="rId16"/>
    <p:sldId id="275" r:id="rId17"/>
    <p:sldId id="276" r:id="rId18"/>
    <p:sldId id="279" r:id="rId19"/>
    <p:sldId id="280" r:id="rId20"/>
    <p:sldId id="288" r:id="rId21"/>
    <p:sldId id="289" r:id="rId22"/>
    <p:sldId id="270" r:id="rId23"/>
    <p:sldId id="271"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EDA5F-1B3D-DA40-8A59-B8B37771EB62}" v="1501" dt="2023-12-05T12:59:01.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0"/>
    <p:restoredTop sz="94648"/>
  </p:normalViewPr>
  <p:slideViewPr>
    <p:cSldViewPr snapToGrid="0">
      <p:cViewPr varScale="1">
        <p:scale>
          <a:sx n="100" d="100"/>
          <a:sy n="100" d="100"/>
        </p:scale>
        <p:origin x="16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52B6-9F77-42B5-8825-1474A7A266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4AA9BD-46F1-4897-90DB-EC7AE40FC4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E7A827-0F31-4FAA-9620-FC76E8B56694}"/>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7C720DC5-0AB5-48C7-9069-3D4486B81A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63D48F-0223-4B86-A631-F821655DCB43}"/>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63082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6998-8952-4411-B1CA-C70A43C4D75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89D209-E0C9-42E1-B4EA-DE57081619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8C9F96-AAD6-4CA0-9730-26F5662F9207}"/>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2277780B-7CA3-4829-8F9E-9339DA8854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F4F032-714E-472F-965E-76727C7F6B58}"/>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326134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1621AD-AA21-4640-B9F9-8CF4A7C8FB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EAD916-633E-4B04-A1AD-ED891D0F2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038EDE-7434-484C-BF2E-01BD7695996F}"/>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D925DD22-E5FB-4E14-92DA-667884D4F8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88DAA1-CE7C-4B16-A4FE-C530901F9267}"/>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20205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4B80-87B2-4C9D-8470-97B375E08B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DC5CEB-A255-44D2-818C-DE394775D6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C73032-BC92-42B3-9505-2EA9400A0674}"/>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1AC2AF93-2DF7-4090-9EEA-7577F8E53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539C34-AEDF-42A7-BD86-C8EA156A9BCF}"/>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53173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9520-1784-4A3C-B21B-A08535346E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8A3B6C-7525-4730-9DDD-1D588A94A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D77217-A7E5-46DB-9A00-831EC6263323}"/>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D29CED07-627A-452D-B505-52767D0DCC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70D901-71D6-43C9-B7CF-8C40769B8122}"/>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129068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C202-60E0-481A-A2A9-EEA2609817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5373D0-4333-4309-86DD-800ECBE43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9BD553-7EA2-4C34-932A-43555F7692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5F97A1-BC7D-4E51-8108-F0C63BDE602C}"/>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6" name="Footer Placeholder 5">
            <a:extLst>
              <a:ext uri="{FF2B5EF4-FFF2-40B4-BE49-F238E27FC236}">
                <a16:creationId xmlns:a16="http://schemas.microsoft.com/office/drawing/2014/main" id="{37F06108-9A5B-4488-9A47-9B9C79ECC1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3904D5-95DC-4169-B6FA-2A9E76779778}"/>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3566358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5BD4-FB43-4C1F-A6E6-FF10DC8BFD8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0AA5BA-1281-4665-A567-9D7142E958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1BA59-2194-433C-A739-2F41AC544E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9EDA4E-9D4E-45F8-80DC-F4550A954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3AC7E7-45E1-46F1-AACF-1CFB043A6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200615-F8D5-422A-A0CA-2908BD025506}"/>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8" name="Footer Placeholder 7">
            <a:extLst>
              <a:ext uri="{FF2B5EF4-FFF2-40B4-BE49-F238E27FC236}">
                <a16:creationId xmlns:a16="http://schemas.microsoft.com/office/drawing/2014/main" id="{2CB71150-45CE-47B3-984E-D0AC00446B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E3245E-6E8D-45E9-9E59-623C7A865715}"/>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136930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9087-B620-4574-8573-D9D2D174C1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E2C7B7-A521-4915-89EC-1FD885DB2670}"/>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4" name="Footer Placeholder 3">
            <a:extLst>
              <a:ext uri="{FF2B5EF4-FFF2-40B4-BE49-F238E27FC236}">
                <a16:creationId xmlns:a16="http://schemas.microsoft.com/office/drawing/2014/main" id="{03F971FF-7F5F-4701-8A18-DBAA36C9F0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FB061E-070E-4481-AEDC-61EA44B6093D}"/>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23201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1E8433-A49E-4C6D-B662-8B1B274D7E36}"/>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3" name="Footer Placeholder 2">
            <a:extLst>
              <a:ext uri="{FF2B5EF4-FFF2-40B4-BE49-F238E27FC236}">
                <a16:creationId xmlns:a16="http://schemas.microsoft.com/office/drawing/2014/main" id="{E4A3334E-BF30-4BED-9602-64D83E340B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85DC954-3832-48C9-83D1-4BA91C365DAC}"/>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221272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3DEB-9699-4FA4-8A95-BF89C0C77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7DDF0E-4D77-4DD1-A91A-3B72517F5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0D0E73-E14D-4271-8E49-09102C280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5E389-7EE9-4F10-8D5A-E84F8D31B99F}"/>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6" name="Footer Placeholder 5">
            <a:extLst>
              <a:ext uri="{FF2B5EF4-FFF2-40B4-BE49-F238E27FC236}">
                <a16:creationId xmlns:a16="http://schemas.microsoft.com/office/drawing/2014/main" id="{479DC941-EA8F-47AD-A90C-4B3FC0AA8C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305E78-7440-400E-ABDD-F6FB9EFB1301}"/>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217193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BFFF-0749-404E-8272-A2E59795A2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7C42F2-41A7-44BE-AA59-1BD5ACB26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D25F3A-8282-4F54-8798-1B8C4E014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EB5B4-4C0B-4DA6-9A23-6B960CE05FD3}"/>
              </a:ext>
            </a:extLst>
          </p:cNvPr>
          <p:cNvSpPr>
            <a:spLocks noGrp="1"/>
          </p:cNvSpPr>
          <p:nvPr>
            <p:ph type="dt" sz="half" idx="10"/>
          </p:nvPr>
        </p:nvSpPr>
        <p:spPr/>
        <p:txBody>
          <a:bodyPr/>
          <a:lstStyle/>
          <a:p>
            <a:fld id="{942D9174-2D9B-4666-B1D8-1493607E126C}" type="datetimeFigureOut">
              <a:rPr lang="en-IN" smtClean="0"/>
              <a:t>08/12/23</a:t>
            </a:fld>
            <a:endParaRPr lang="en-IN"/>
          </a:p>
        </p:txBody>
      </p:sp>
      <p:sp>
        <p:nvSpPr>
          <p:cNvPr id="6" name="Footer Placeholder 5">
            <a:extLst>
              <a:ext uri="{FF2B5EF4-FFF2-40B4-BE49-F238E27FC236}">
                <a16:creationId xmlns:a16="http://schemas.microsoft.com/office/drawing/2014/main" id="{800FD3BA-CB38-46BD-90FC-A9AEFE0484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06EDAE-9F3D-4E78-A65F-EB571C69C140}"/>
              </a:ext>
            </a:extLst>
          </p:cNvPr>
          <p:cNvSpPr>
            <a:spLocks noGrp="1"/>
          </p:cNvSpPr>
          <p:nvPr>
            <p:ph type="sldNum" sz="quarter" idx="12"/>
          </p:nvPr>
        </p:nvSpPr>
        <p:spPr/>
        <p:txBody>
          <a:bodyPr/>
          <a:lstStyle/>
          <a:p>
            <a:fld id="{460E2FA6-49F8-4104-B5F5-A3178B1FEA25}" type="slidenum">
              <a:rPr lang="en-IN" smtClean="0"/>
              <a:t>‹#›</a:t>
            </a:fld>
            <a:endParaRPr lang="en-IN"/>
          </a:p>
        </p:txBody>
      </p:sp>
    </p:spTree>
    <p:extLst>
      <p:ext uri="{BB962C8B-B14F-4D97-AF65-F5344CB8AC3E}">
        <p14:creationId xmlns:p14="http://schemas.microsoft.com/office/powerpoint/2010/main" val="205818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ED69CB-A311-4615-9B3F-6030F3305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43F9D7-EED6-4ACE-9C85-BEF03753A4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C5485A-9DFE-4F78-80D5-4CAEF615C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D9174-2D9B-4666-B1D8-1493607E126C}" type="datetimeFigureOut">
              <a:rPr lang="en-IN" smtClean="0"/>
              <a:t>08/12/23</a:t>
            </a:fld>
            <a:endParaRPr lang="en-IN"/>
          </a:p>
        </p:txBody>
      </p:sp>
      <p:sp>
        <p:nvSpPr>
          <p:cNvPr id="5" name="Footer Placeholder 4">
            <a:extLst>
              <a:ext uri="{FF2B5EF4-FFF2-40B4-BE49-F238E27FC236}">
                <a16:creationId xmlns:a16="http://schemas.microsoft.com/office/drawing/2014/main" id="{6B788CE9-3262-4260-8AE9-84BC20BC29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5AE9E38-2521-4C0D-9A9C-93FCED641F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E2FA6-49F8-4104-B5F5-A3178B1FEA25}" type="slidenum">
              <a:rPr lang="en-IN" smtClean="0"/>
              <a:t>‹#›</a:t>
            </a:fld>
            <a:endParaRPr lang="en-IN"/>
          </a:p>
        </p:txBody>
      </p:sp>
    </p:spTree>
    <p:extLst>
      <p:ext uri="{BB962C8B-B14F-4D97-AF65-F5344CB8AC3E}">
        <p14:creationId xmlns:p14="http://schemas.microsoft.com/office/powerpoint/2010/main" val="233711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sv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65081-8F75-4ACB-8B37-B7A7814F837C}"/>
              </a:ext>
            </a:extLst>
          </p:cNvPr>
          <p:cNvSpPr>
            <a:spLocks noGrp="1"/>
          </p:cNvSpPr>
          <p:nvPr>
            <p:ph type="ctrTitle"/>
          </p:nvPr>
        </p:nvSpPr>
        <p:spPr>
          <a:xfrm>
            <a:off x="5297762" y="640080"/>
            <a:ext cx="6251110" cy="3566160"/>
          </a:xfrm>
        </p:spPr>
        <p:txBody>
          <a:bodyPr anchor="b">
            <a:normAutofit/>
          </a:bodyPr>
          <a:lstStyle/>
          <a:p>
            <a:pPr algn="l"/>
            <a:r>
              <a:rPr lang="en-IN" sz="5400"/>
              <a:t>Effect Of Golden Ratio on aesthetic choice</a:t>
            </a:r>
          </a:p>
        </p:txBody>
      </p:sp>
      <p:sp>
        <p:nvSpPr>
          <p:cNvPr id="3" name="Subtitle 2">
            <a:extLst>
              <a:ext uri="{FF2B5EF4-FFF2-40B4-BE49-F238E27FC236}">
                <a16:creationId xmlns:a16="http://schemas.microsoft.com/office/drawing/2014/main" id="{54B08831-6EA6-425E-A46C-AC99A876B491}"/>
              </a:ext>
            </a:extLst>
          </p:cNvPr>
          <p:cNvSpPr>
            <a:spLocks noGrp="1"/>
          </p:cNvSpPr>
          <p:nvPr>
            <p:ph type="subTitle" idx="1"/>
          </p:nvPr>
        </p:nvSpPr>
        <p:spPr>
          <a:xfrm>
            <a:off x="5297760" y="4636008"/>
            <a:ext cx="6251111" cy="1572768"/>
          </a:xfrm>
        </p:spPr>
        <p:txBody>
          <a:bodyPr>
            <a:normAutofit/>
          </a:bodyPr>
          <a:lstStyle/>
          <a:p>
            <a:pPr algn="l"/>
            <a:r>
              <a:rPr lang="en-US"/>
              <a:t>Kyrylo </a:t>
            </a:r>
            <a:r>
              <a:rPr lang="en-US" err="1"/>
              <a:t>Shyvam</a:t>
            </a:r>
            <a:r>
              <a:rPr lang="en-US"/>
              <a:t> Kumar 2021101080</a:t>
            </a:r>
          </a:p>
          <a:p>
            <a:pPr algn="l"/>
            <a:br>
              <a:rPr lang="en-US"/>
            </a:br>
            <a:r>
              <a:rPr lang="en-US"/>
              <a:t>Vanshika Dhingra 2021101092</a:t>
            </a:r>
          </a:p>
        </p:txBody>
      </p:sp>
      <p:pic>
        <p:nvPicPr>
          <p:cNvPr id="25" name="Picture 24" descr="Seamless line creating random shapes on a white surface">
            <a:extLst>
              <a:ext uri="{FF2B5EF4-FFF2-40B4-BE49-F238E27FC236}">
                <a16:creationId xmlns:a16="http://schemas.microsoft.com/office/drawing/2014/main" id="{4B85E287-65C3-EC25-56F1-D67A8D2BFB9A}"/>
              </a:ext>
            </a:extLst>
          </p:cNvPr>
          <p:cNvPicPr>
            <a:picLocks noChangeAspect="1"/>
          </p:cNvPicPr>
          <p:nvPr/>
        </p:nvPicPr>
        <p:blipFill rotWithShape="1">
          <a:blip r:embed="rId2"/>
          <a:srcRect l="5152" r="316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D66FF7-443C-F598-B09B-9CBB16B5C89C}"/>
              </a:ext>
            </a:extLst>
          </p:cNvPr>
          <p:cNvSpPr txBox="1"/>
          <p:nvPr/>
        </p:nvSpPr>
        <p:spPr>
          <a:xfrm>
            <a:off x="4858871" y="105783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6A0C8E45-1BE6-C08F-1A8E-00C2424A39EB}"/>
              </a:ext>
            </a:extLst>
          </p:cNvPr>
          <p:cNvSpPr txBox="1"/>
          <p:nvPr/>
        </p:nvSpPr>
        <p:spPr>
          <a:xfrm>
            <a:off x="4320988" y="11116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009106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5C9EE-C8D3-C83F-0B69-55F2B1DBD78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Results-Experiment1</a:t>
            </a:r>
          </a:p>
        </p:txBody>
      </p:sp>
      <p:sp>
        <p:nvSpPr>
          <p:cNvPr id="18" name="Content Placeholder 13">
            <a:extLst>
              <a:ext uri="{FF2B5EF4-FFF2-40B4-BE49-F238E27FC236}">
                <a16:creationId xmlns:a16="http://schemas.microsoft.com/office/drawing/2014/main" id="{A56D0552-4C24-4418-F627-DB421DD0290F}"/>
              </a:ext>
            </a:extLst>
          </p:cNvPr>
          <p:cNvSpPr>
            <a:spLocks noGrp="1"/>
          </p:cNvSpPr>
          <p:nvPr>
            <p:ph idx="1"/>
          </p:nvPr>
        </p:nvSpPr>
        <p:spPr>
          <a:xfrm>
            <a:off x="638878" y="5319241"/>
            <a:ext cx="10909643" cy="552659"/>
          </a:xfrm>
        </p:spPr>
        <p:txBody>
          <a:bodyPr vert="horz" lIns="91440" tIns="45720" rIns="91440" bIns="45720" rtlCol="0" anchor="ctr">
            <a:normAutofit/>
          </a:bodyPr>
          <a:lstStyle/>
          <a:p>
            <a:pPr marL="0" indent="0" algn="ctr">
              <a:buNone/>
            </a:pPr>
            <a:r>
              <a:rPr lang="en-US" sz="2400"/>
              <a:t>Proportion of </a:t>
            </a:r>
            <a:r>
              <a:rPr lang="en-US" sz="2400" err="1"/>
              <a:t>occurance</a:t>
            </a:r>
            <a:r>
              <a:rPr lang="en-US" sz="2400"/>
              <a:t> of each ratio</a:t>
            </a:r>
          </a:p>
        </p:txBody>
      </p:sp>
      <p:sp>
        <p:nvSpPr>
          <p:cNvPr id="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 program">
            <a:extLst>
              <a:ext uri="{FF2B5EF4-FFF2-40B4-BE49-F238E27FC236}">
                <a16:creationId xmlns:a16="http://schemas.microsoft.com/office/drawing/2014/main" id="{48EA8A39-A505-0622-3885-30578BE57273}"/>
              </a:ext>
            </a:extLst>
          </p:cNvPr>
          <p:cNvPicPr>
            <a:picLocks noChangeAspect="1"/>
          </p:cNvPicPr>
          <p:nvPr/>
        </p:nvPicPr>
        <p:blipFill>
          <a:blip r:embed="rId2"/>
          <a:stretch>
            <a:fillRect/>
          </a:stretch>
        </p:blipFill>
        <p:spPr>
          <a:xfrm>
            <a:off x="1197062" y="2577691"/>
            <a:ext cx="9797875" cy="2358544"/>
          </a:xfrm>
          <a:prstGeom prst="rect">
            <a:avLst/>
          </a:prstGeom>
        </p:spPr>
      </p:pic>
    </p:spTree>
    <p:extLst>
      <p:ext uri="{BB962C8B-B14F-4D97-AF65-F5344CB8AC3E}">
        <p14:creationId xmlns:p14="http://schemas.microsoft.com/office/powerpoint/2010/main" val="173499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838200" y="365125"/>
            <a:ext cx="10515600" cy="1325563"/>
          </a:xfrm>
        </p:spPr>
        <p:txBody>
          <a:bodyPr>
            <a:normAutofit/>
          </a:bodyPr>
          <a:lstStyle/>
          <a:p>
            <a:r>
              <a:rPr lang="en-US" sz="5400"/>
              <a:t>Results-Experiment1</a:t>
            </a:r>
            <a:endParaRPr lang="en-IN" sz="5400"/>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lines&#10;&#10;Description automatically generated">
            <a:extLst>
              <a:ext uri="{FF2B5EF4-FFF2-40B4-BE49-F238E27FC236}">
                <a16:creationId xmlns:a16="http://schemas.microsoft.com/office/drawing/2014/main" id="{D37BA21D-D630-B981-8081-7FA8A1940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44" y="2396362"/>
            <a:ext cx="5265168" cy="3948876"/>
          </a:xfrm>
          <a:prstGeom prst="rect">
            <a:avLst/>
          </a:prstGeom>
        </p:spPr>
      </p:pic>
      <p:sp>
        <p:nvSpPr>
          <p:cNvPr id="8" name="TextBox 7">
            <a:extLst>
              <a:ext uri="{FF2B5EF4-FFF2-40B4-BE49-F238E27FC236}">
                <a16:creationId xmlns:a16="http://schemas.microsoft.com/office/drawing/2014/main" id="{F8AF0E19-D9BD-8427-661E-20CB8DFE7784}"/>
              </a:ext>
            </a:extLst>
          </p:cNvPr>
          <p:cNvSpPr txBox="1"/>
          <p:nvPr/>
        </p:nvSpPr>
        <p:spPr>
          <a:xfrm>
            <a:off x="6994856" y="2695431"/>
            <a:ext cx="5194096" cy="4016484"/>
          </a:xfrm>
          <a:prstGeom prst="rect">
            <a:avLst/>
          </a:prstGeom>
          <a:noFill/>
        </p:spPr>
        <p:txBody>
          <a:bodyPr wrap="square" rtlCol="0">
            <a:spAutoFit/>
          </a:bodyPr>
          <a:lstStyle/>
          <a:p>
            <a:pPr marL="208598" indent="-208598" defTabSz="667512">
              <a:spcAft>
                <a:spcPts val="600"/>
              </a:spcAft>
              <a:buFont typeface="Arial" panose="020B0604020202020204" pitchFamily="34" charset="0"/>
              <a:buChar char="•"/>
            </a:pPr>
            <a:r>
              <a:rPr lang="en-US" sz="2400" kern="1200">
                <a:solidFill>
                  <a:schemeClr val="tx1"/>
                </a:solidFill>
              </a:rPr>
              <a:t>Different lines represent different participants. </a:t>
            </a:r>
          </a:p>
          <a:p>
            <a:pPr marL="208598" indent="-208598" defTabSz="667512">
              <a:spcAft>
                <a:spcPts val="600"/>
              </a:spcAft>
              <a:buFont typeface="Arial" panose="020B0604020202020204" pitchFamily="34" charset="0"/>
              <a:buChar char="•"/>
            </a:pPr>
            <a:r>
              <a:rPr lang="en-US" sz="2400" kern="1200">
                <a:solidFill>
                  <a:schemeClr val="tx1"/>
                </a:solidFill>
              </a:rPr>
              <a:t>We see that for each participant there is one major peak. This is consistent with explanation that preference varies among people but is almost constant for a single person.</a:t>
            </a:r>
          </a:p>
          <a:p>
            <a:pPr marL="208598" indent="-208598" defTabSz="667512">
              <a:spcAft>
                <a:spcPts val="600"/>
              </a:spcAft>
              <a:buFont typeface="Arial" panose="020B0604020202020204" pitchFamily="34" charset="0"/>
              <a:buChar char="•"/>
            </a:pPr>
            <a:r>
              <a:rPr lang="en-US" sz="2400" kern="1200">
                <a:solidFill>
                  <a:schemeClr val="tx1"/>
                </a:solidFill>
              </a:rPr>
              <a:t>Also we can see that for most of the people the peak comes at 1:1 ratio.</a:t>
            </a:r>
          </a:p>
          <a:p>
            <a:pPr marL="208598" indent="-208598" defTabSz="667512">
              <a:spcAft>
                <a:spcPts val="600"/>
              </a:spcAft>
              <a:buFont typeface="Arial" panose="020B0604020202020204" pitchFamily="34" charset="0"/>
              <a:buChar char="•"/>
            </a:pPr>
            <a:r>
              <a:rPr lang="en-US" sz="2400" kern="1200">
                <a:solidFill>
                  <a:schemeClr val="tx1"/>
                </a:solidFill>
              </a:rPr>
              <a:t>Almost no one selected golden ratio</a:t>
            </a:r>
            <a:endParaRPr lang="en-US" sz="2400"/>
          </a:p>
        </p:txBody>
      </p:sp>
    </p:spTree>
    <p:extLst>
      <p:ext uri="{BB962C8B-B14F-4D97-AF65-F5344CB8AC3E}">
        <p14:creationId xmlns:p14="http://schemas.microsoft.com/office/powerpoint/2010/main" val="174960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E479D6E-4C4F-436C-A3F6-B1CE2514C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urvey&#10;&#10;Description automatically generated">
            <a:extLst>
              <a:ext uri="{FF2B5EF4-FFF2-40B4-BE49-F238E27FC236}">
                <a16:creationId xmlns:a16="http://schemas.microsoft.com/office/drawing/2014/main" id="{AD077E59-26ED-3D15-953D-73644CD7F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525" y="728663"/>
            <a:ext cx="3017838" cy="2717800"/>
          </a:xfrm>
        </p:spPr>
      </p:pic>
      <p:pic>
        <p:nvPicPr>
          <p:cNvPr id="7" name="Picture 6" descr="A screenshot of a computer&#10;&#10;Description automatically generated">
            <a:extLst>
              <a:ext uri="{FF2B5EF4-FFF2-40B4-BE49-F238E27FC236}">
                <a16:creationId xmlns:a16="http://schemas.microsoft.com/office/drawing/2014/main" id="{22E9E0DF-C284-0659-13DE-A2CCD4822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25" y="3513138"/>
            <a:ext cx="3017838" cy="261461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DE642E-34AD-B407-E687-C9C166EC4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038" y="728663"/>
            <a:ext cx="3259138" cy="5399088"/>
          </a:xfrm>
          <a:prstGeom prst="rect">
            <a:avLst/>
          </a:prstGeom>
        </p:spPr>
      </p:pic>
      <p:sp>
        <p:nvSpPr>
          <p:cNvPr id="2" name="Title 1">
            <a:extLst>
              <a:ext uri="{FF2B5EF4-FFF2-40B4-BE49-F238E27FC236}">
                <a16:creationId xmlns:a16="http://schemas.microsoft.com/office/drawing/2014/main" id="{BC9D1D9C-A940-A753-D466-CAD9F34DFE3E}"/>
              </a:ext>
            </a:extLst>
          </p:cNvPr>
          <p:cNvSpPr>
            <a:spLocks noGrp="1"/>
          </p:cNvSpPr>
          <p:nvPr>
            <p:ph type="title"/>
          </p:nvPr>
        </p:nvSpPr>
        <p:spPr>
          <a:xfrm>
            <a:off x="7270243" y="728906"/>
            <a:ext cx="4315625" cy="5400184"/>
          </a:xfrm>
        </p:spPr>
        <p:txBody>
          <a:bodyPr vert="horz" lIns="91440" tIns="45720" rIns="91440" bIns="45720" rtlCol="0" anchor="ctr">
            <a:normAutofit/>
          </a:bodyPr>
          <a:lstStyle/>
          <a:p>
            <a:r>
              <a:rPr lang="en-US" sz="5200"/>
              <a:t>Experiment 2 - Production</a:t>
            </a:r>
            <a:r>
              <a:rPr lang="en-US" sz="5200" kern="1200">
                <a:latin typeface="+mj-lt"/>
                <a:ea typeface="+mj-ea"/>
                <a:cs typeface="+mj-cs"/>
              </a:rPr>
              <a:t> Method</a:t>
            </a:r>
          </a:p>
        </p:txBody>
      </p:sp>
    </p:spTree>
    <p:extLst>
      <p:ext uri="{BB962C8B-B14F-4D97-AF65-F5344CB8AC3E}">
        <p14:creationId xmlns:p14="http://schemas.microsoft.com/office/powerpoint/2010/main" val="9408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D1D9C-A940-A753-D466-CAD9F34DFE3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600"/>
              <a:t>Experiment 2 - Production Method</a:t>
            </a:r>
          </a:p>
        </p:txBody>
      </p:sp>
      <p:sp>
        <p:nvSpPr>
          <p:cNvPr id="104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07A8FEB2-71E2-AD09-5A02-B4B298070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95" y="2642616"/>
            <a:ext cx="5113906" cy="3605784"/>
          </a:xfrm>
          <a:prstGeom prst="rect">
            <a:avLst/>
          </a:prstGeom>
        </p:spPr>
      </p:pic>
      <p:pic>
        <p:nvPicPr>
          <p:cNvPr id="1028" name="Picture 4" descr="Forms response chart. Question title: Rate yourself on the basis of artistic training. Number of responses: 22 responses.">
            <a:extLst>
              <a:ext uri="{FF2B5EF4-FFF2-40B4-BE49-F238E27FC236}">
                <a16:creationId xmlns:a16="http://schemas.microsoft.com/office/drawing/2014/main" id="{D6E90B19-B3EB-8E21-0564-5995DAF310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05067"/>
            <a:ext cx="5614416" cy="268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54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D1D9C-A940-A753-D466-CAD9F34DFE3E}"/>
              </a:ext>
            </a:extLst>
          </p:cNvPr>
          <p:cNvSpPr>
            <a:spLocks noGrp="1"/>
          </p:cNvSpPr>
          <p:nvPr>
            <p:ph type="title"/>
          </p:nvPr>
        </p:nvSpPr>
        <p:spPr>
          <a:xfrm>
            <a:off x="6977031" y="467271"/>
            <a:ext cx="3876357" cy="2052522"/>
          </a:xfrm>
        </p:spPr>
        <p:txBody>
          <a:bodyPr vert="horz" lIns="91440" tIns="45720" rIns="91440" bIns="45720" rtlCol="0" anchor="b">
            <a:normAutofit/>
          </a:bodyPr>
          <a:lstStyle/>
          <a:p>
            <a:r>
              <a:rPr lang="en-US" sz="4300"/>
              <a:t>Experiment 2 - Production</a:t>
            </a:r>
            <a:r>
              <a:rPr lang="en-US" sz="4300" kern="1200">
                <a:latin typeface="+mj-lt"/>
                <a:ea typeface="+mj-ea"/>
                <a:cs typeface="+mj-cs"/>
              </a:rPr>
              <a:t> Method</a:t>
            </a:r>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7883" y="2102603"/>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5CBC9A5-2EC2-43B3-BE31-8C21041EA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9505" cy="2553552"/>
          </a:xfrm>
          <a:custGeom>
            <a:avLst/>
            <a:gdLst>
              <a:gd name="connsiteX0" fmla="*/ 0 w 3219505"/>
              <a:gd name="connsiteY0" fmla="*/ 0 h 2553552"/>
              <a:gd name="connsiteX1" fmla="*/ 3168418 w 3219505"/>
              <a:gd name="connsiteY1" fmla="*/ 0 h 2553552"/>
              <a:gd name="connsiteX2" fmla="*/ 3176885 w 3219505"/>
              <a:gd name="connsiteY2" fmla="*/ 32928 h 2553552"/>
              <a:gd name="connsiteX3" fmla="*/ 3219505 w 3219505"/>
              <a:gd name="connsiteY3" fmla="*/ 455715 h 2553552"/>
              <a:gd name="connsiteX4" fmla="*/ 1121668 w 3219505"/>
              <a:gd name="connsiteY4" fmla="*/ 2553552 h 2553552"/>
              <a:gd name="connsiteX5" fmla="*/ 121715 w 3219505"/>
              <a:gd name="connsiteY5" fmla="*/ 2300354 h 2553552"/>
              <a:gd name="connsiteX6" fmla="*/ 0 w 3219505"/>
              <a:gd name="connsiteY6" fmla="*/ 2226411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505" h="2553552">
                <a:moveTo>
                  <a:pt x="0" y="0"/>
                </a:moveTo>
                <a:lnTo>
                  <a:pt x="3168418" y="0"/>
                </a:lnTo>
                <a:lnTo>
                  <a:pt x="3176885" y="32928"/>
                </a:lnTo>
                <a:cubicBezTo>
                  <a:pt x="3204830" y="169492"/>
                  <a:pt x="3219505" y="310890"/>
                  <a:pt x="3219505" y="455715"/>
                </a:cubicBezTo>
                <a:cubicBezTo>
                  <a:pt x="3219505" y="1614318"/>
                  <a:pt x="2280271" y="2553552"/>
                  <a:pt x="1121668" y="2553552"/>
                </a:cubicBezTo>
                <a:cubicBezTo>
                  <a:pt x="759605" y="2553552"/>
                  <a:pt x="418964" y="2461830"/>
                  <a:pt x="121715" y="2300354"/>
                </a:cubicBezTo>
                <a:lnTo>
                  <a:pt x="0" y="222641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rectangular object with black background&#10;&#10;Description automatically generated">
            <a:extLst>
              <a:ext uri="{FF2B5EF4-FFF2-40B4-BE49-F238E27FC236}">
                <a16:creationId xmlns:a16="http://schemas.microsoft.com/office/drawing/2014/main" id="{48BDDFFD-222F-4B60-1CB5-B96FE2117FFA}"/>
              </a:ext>
            </a:extLst>
          </p:cNvPr>
          <p:cNvPicPr>
            <a:picLocks noChangeAspect="1"/>
          </p:cNvPicPr>
          <p:nvPr/>
        </p:nvPicPr>
        <p:blipFill>
          <a:blip r:embed="rId2"/>
          <a:stretch>
            <a:fillRect/>
          </a:stretch>
        </p:blipFill>
        <p:spPr>
          <a:xfrm>
            <a:off x="284865" y="136525"/>
            <a:ext cx="1935439" cy="1935439"/>
          </a:xfrm>
          <a:prstGeom prst="rect">
            <a:avLst/>
          </a:prstGeom>
        </p:spPr>
      </p:pic>
      <p:sp>
        <p:nvSpPr>
          <p:cNvPr id="27" name="Oval 26">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433" y="118885"/>
            <a:ext cx="2501404" cy="2501404"/>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0F91A77-B7EB-FC57-DC31-BC454123DFA0}"/>
              </a:ext>
            </a:extLst>
          </p:cNvPr>
          <p:cNvPicPr>
            <a:picLocks noChangeAspect="1"/>
          </p:cNvPicPr>
          <p:nvPr/>
        </p:nvPicPr>
        <p:blipFill>
          <a:blip r:embed="rId3"/>
          <a:stretch>
            <a:fillRect/>
          </a:stretch>
        </p:blipFill>
        <p:spPr>
          <a:xfrm>
            <a:off x="3939658" y="761977"/>
            <a:ext cx="1386336" cy="1386336"/>
          </a:xfrm>
          <a:prstGeom prst="rect">
            <a:avLst/>
          </a:prstGeom>
        </p:spPr>
      </p:pic>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269" y="2905060"/>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1" name="Oval 30">
            <a:extLst>
              <a:ext uri="{FF2B5EF4-FFF2-40B4-BE49-F238E27FC236}">
                <a16:creationId xmlns:a16="http://schemas.microsoft.com/office/drawing/2014/main" id="{5EF6BFFD-743B-47E9-AC55-ACA07581F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5236" y="2756813"/>
            <a:ext cx="2339616" cy="2339616"/>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065" y="554476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solidFill>
                <a:schemeClr val="tx1">
                  <a:alpha val="60000"/>
                </a:schemeClr>
              </a:solidFill>
            </a:endParaRPr>
          </a:p>
        </p:txBody>
      </p:sp>
      <p:sp>
        <p:nvSpPr>
          <p:cNvPr id="11" name="Content Placeholder 10">
            <a:extLst>
              <a:ext uri="{FF2B5EF4-FFF2-40B4-BE49-F238E27FC236}">
                <a16:creationId xmlns:a16="http://schemas.microsoft.com/office/drawing/2014/main" id="{A06C4905-C0F6-B129-7D3C-773AEC3705B2}"/>
              </a:ext>
            </a:extLst>
          </p:cNvPr>
          <p:cNvSpPr>
            <a:spLocks noGrp="1"/>
          </p:cNvSpPr>
          <p:nvPr>
            <p:ph idx="1"/>
          </p:nvPr>
        </p:nvSpPr>
        <p:spPr>
          <a:xfrm>
            <a:off x="7011811" y="2990818"/>
            <a:ext cx="3841579" cy="2913872"/>
          </a:xfrm>
        </p:spPr>
        <p:txBody>
          <a:bodyPr anchor="t">
            <a:normAutofit/>
          </a:bodyPr>
          <a:lstStyle/>
          <a:p>
            <a:pPr marL="0" indent="0">
              <a:buNone/>
            </a:pPr>
            <a:r>
              <a:rPr lang="en-US" sz="2400">
                <a:solidFill>
                  <a:schemeClr val="tx1">
                    <a:alpha val="80000"/>
                  </a:schemeClr>
                </a:solidFill>
              </a:rPr>
              <a:t>Some sample divisions done by participants</a:t>
            </a:r>
          </a:p>
        </p:txBody>
      </p:sp>
      <p:pic>
        <p:nvPicPr>
          <p:cNvPr id="14" name="Picture 13" descr="A black and white square with a white background&#10;&#10;Description automatically generated">
            <a:extLst>
              <a:ext uri="{FF2B5EF4-FFF2-40B4-BE49-F238E27FC236}">
                <a16:creationId xmlns:a16="http://schemas.microsoft.com/office/drawing/2014/main" id="{3EC7CED5-1C77-D97D-4C6D-DE8A820D95F5}"/>
              </a:ext>
            </a:extLst>
          </p:cNvPr>
          <p:cNvPicPr>
            <a:picLocks noChangeAspect="1"/>
          </p:cNvPicPr>
          <p:nvPr/>
        </p:nvPicPr>
        <p:blipFill>
          <a:blip r:embed="rId4"/>
          <a:stretch>
            <a:fillRect/>
          </a:stretch>
        </p:blipFill>
        <p:spPr>
          <a:xfrm>
            <a:off x="284865" y="4151532"/>
            <a:ext cx="2961232" cy="1976621"/>
          </a:xfrm>
          <a:prstGeom prst="rect">
            <a:avLst/>
          </a:prstGeom>
        </p:spPr>
      </p:pic>
      <p:pic>
        <p:nvPicPr>
          <p:cNvPr id="15" name="Picture 14" descr="A black and white background&#10;&#10;Description automatically generated">
            <a:extLst>
              <a:ext uri="{FF2B5EF4-FFF2-40B4-BE49-F238E27FC236}">
                <a16:creationId xmlns:a16="http://schemas.microsoft.com/office/drawing/2014/main" id="{1F3396B2-9804-784C-959B-92BE78F60FE5}"/>
              </a:ext>
            </a:extLst>
          </p:cNvPr>
          <p:cNvPicPr>
            <a:picLocks noChangeAspect="1"/>
          </p:cNvPicPr>
          <p:nvPr/>
        </p:nvPicPr>
        <p:blipFill>
          <a:blip r:embed="rId5"/>
          <a:stretch>
            <a:fillRect/>
          </a:stretch>
        </p:blipFill>
        <p:spPr>
          <a:xfrm>
            <a:off x="4792133" y="3304519"/>
            <a:ext cx="1183412" cy="1183412"/>
          </a:xfrm>
          <a:prstGeom prst="rect">
            <a:avLst/>
          </a:prstGeom>
        </p:spPr>
      </p:pic>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4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A8F9-C28F-8859-0503-9946D44539E9}"/>
              </a:ext>
            </a:extLst>
          </p:cNvPr>
          <p:cNvSpPr>
            <a:spLocks noGrp="1"/>
          </p:cNvSpPr>
          <p:nvPr>
            <p:ph type="title"/>
          </p:nvPr>
        </p:nvSpPr>
        <p:spPr>
          <a:xfrm>
            <a:off x="838200" y="152740"/>
            <a:ext cx="10515600" cy="1325563"/>
          </a:xfrm>
        </p:spPr>
        <p:txBody>
          <a:bodyPr/>
          <a:lstStyle/>
          <a:p>
            <a:r>
              <a:rPr lang="en-US"/>
              <a:t>Results-Experiment-2-Small Images</a:t>
            </a:r>
          </a:p>
        </p:txBody>
      </p:sp>
      <p:sp>
        <p:nvSpPr>
          <p:cNvPr id="3" name="TextBox 2">
            <a:extLst>
              <a:ext uri="{FF2B5EF4-FFF2-40B4-BE49-F238E27FC236}">
                <a16:creationId xmlns:a16="http://schemas.microsoft.com/office/drawing/2014/main" id="{1115EB59-0AFD-D67B-B6F8-41ADB93E3B9D}"/>
              </a:ext>
            </a:extLst>
          </p:cNvPr>
          <p:cNvSpPr txBox="1"/>
          <p:nvPr/>
        </p:nvSpPr>
        <p:spPr>
          <a:xfrm>
            <a:off x="8063298" y="2024763"/>
            <a:ext cx="3290502" cy="1938992"/>
          </a:xfrm>
          <a:prstGeom prst="rect">
            <a:avLst/>
          </a:prstGeom>
          <a:noFill/>
        </p:spPr>
        <p:txBody>
          <a:bodyPr wrap="square" rtlCol="0">
            <a:spAutoFit/>
          </a:bodyPr>
          <a:lstStyle/>
          <a:p>
            <a:r>
              <a:rPr lang="en-US" sz="2400"/>
              <a:t>Most of the people divided the figures into near symmetry ratios although there were some of outliers.</a:t>
            </a:r>
          </a:p>
        </p:txBody>
      </p:sp>
      <p:pic>
        <p:nvPicPr>
          <p:cNvPr id="7" name="Picture 6" descr="A group of graphs with numbers&#10;&#10;Description automatically generated">
            <a:extLst>
              <a:ext uri="{FF2B5EF4-FFF2-40B4-BE49-F238E27FC236}">
                <a16:creationId xmlns:a16="http://schemas.microsoft.com/office/drawing/2014/main" id="{FD297153-5497-A435-4A21-A93194BD3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33" y="1478303"/>
            <a:ext cx="6852954" cy="3031913"/>
          </a:xfrm>
          <a:prstGeom prst="rect">
            <a:avLst/>
          </a:prstGeom>
        </p:spPr>
      </p:pic>
      <p:pic>
        <p:nvPicPr>
          <p:cNvPr id="12" name="Picture 11" descr="A comparison of bar charts&#10;&#10;Description automatically generated">
            <a:extLst>
              <a:ext uri="{FF2B5EF4-FFF2-40B4-BE49-F238E27FC236}">
                <a16:creationId xmlns:a16="http://schemas.microsoft.com/office/drawing/2014/main" id="{C4221995-878A-43F6-F896-767AC0B32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79" y="4580605"/>
            <a:ext cx="3553407" cy="1598183"/>
          </a:xfrm>
          <a:prstGeom prst="rect">
            <a:avLst/>
          </a:prstGeom>
        </p:spPr>
      </p:pic>
    </p:spTree>
    <p:extLst>
      <p:ext uri="{BB962C8B-B14F-4D97-AF65-F5344CB8AC3E}">
        <p14:creationId xmlns:p14="http://schemas.microsoft.com/office/powerpoint/2010/main" val="358788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p:txBody>
          <a:bodyPr/>
          <a:lstStyle/>
          <a:p>
            <a:r>
              <a:rPr lang="en-US"/>
              <a:t>Results-Experiment-2-big Images</a:t>
            </a:r>
            <a:endParaRPr lang="en-IN"/>
          </a:p>
        </p:txBody>
      </p:sp>
      <p:sp>
        <p:nvSpPr>
          <p:cNvPr id="4" name="TextBox 3">
            <a:extLst>
              <a:ext uri="{FF2B5EF4-FFF2-40B4-BE49-F238E27FC236}">
                <a16:creationId xmlns:a16="http://schemas.microsoft.com/office/drawing/2014/main" id="{C79F4C05-FFBE-C20F-4580-A5EA51BC8315}"/>
              </a:ext>
            </a:extLst>
          </p:cNvPr>
          <p:cNvSpPr txBox="1"/>
          <p:nvPr/>
        </p:nvSpPr>
        <p:spPr>
          <a:xfrm>
            <a:off x="8626915" y="2459504"/>
            <a:ext cx="3260285" cy="1938992"/>
          </a:xfrm>
          <a:prstGeom prst="rect">
            <a:avLst/>
          </a:prstGeom>
          <a:noFill/>
        </p:spPr>
        <p:txBody>
          <a:bodyPr wrap="square">
            <a:spAutoFit/>
          </a:bodyPr>
          <a:lstStyle/>
          <a:p>
            <a:r>
              <a:rPr lang="en-US" sz="2400"/>
              <a:t>Most of the people divided the figures into near symmetry ratios although there were some of outliers.</a:t>
            </a:r>
          </a:p>
        </p:txBody>
      </p:sp>
      <p:pic>
        <p:nvPicPr>
          <p:cNvPr id="10" name="Content Placeholder 9" descr="A group of graphs with numbers&#10;&#10;Description automatically generated with medium confidence">
            <a:extLst>
              <a:ext uri="{FF2B5EF4-FFF2-40B4-BE49-F238E27FC236}">
                <a16:creationId xmlns:a16="http://schemas.microsoft.com/office/drawing/2014/main" id="{3D7D842D-5FF4-66C5-5DF5-EB33EA30A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47451"/>
            <a:ext cx="7384831" cy="3259327"/>
          </a:xfrm>
        </p:spPr>
      </p:pic>
      <p:pic>
        <p:nvPicPr>
          <p:cNvPr id="12" name="Picture 11" descr="A comparison of bar charts&#10;&#10;Description automatically generated">
            <a:extLst>
              <a:ext uri="{FF2B5EF4-FFF2-40B4-BE49-F238E27FC236}">
                <a16:creationId xmlns:a16="http://schemas.microsoft.com/office/drawing/2014/main" id="{6CF591B8-9DA6-409F-1B5A-C75D3B583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923" y="4827054"/>
            <a:ext cx="3916234" cy="1726918"/>
          </a:xfrm>
          <a:prstGeom prst="rect">
            <a:avLst/>
          </a:prstGeom>
        </p:spPr>
      </p:pic>
    </p:spTree>
    <p:extLst>
      <p:ext uri="{BB962C8B-B14F-4D97-AF65-F5344CB8AC3E}">
        <p14:creationId xmlns:p14="http://schemas.microsoft.com/office/powerpoint/2010/main" val="130176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630936" y="640080"/>
            <a:ext cx="4818888" cy="1481328"/>
          </a:xfrm>
        </p:spPr>
        <p:txBody>
          <a:bodyPr anchor="b">
            <a:normAutofit/>
          </a:bodyPr>
          <a:lstStyle/>
          <a:p>
            <a:r>
              <a:rPr lang="en-US" sz="5000"/>
              <a:t>Results-Experiment2</a:t>
            </a:r>
            <a:endParaRPr lang="en-IN"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1994D0-FE42-4C58-B277-4804737C7A85}"/>
              </a:ext>
            </a:extLst>
          </p:cNvPr>
          <p:cNvSpPr>
            <a:spLocks noGrp="1"/>
          </p:cNvSpPr>
          <p:nvPr>
            <p:ph idx="1"/>
          </p:nvPr>
        </p:nvSpPr>
        <p:spPr>
          <a:xfrm>
            <a:off x="630936" y="2660904"/>
            <a:ext cx="4212913" cy="3547872"/>
          </a:xfrm>
        </p:spPr>
        <p:txBody>
          <a:bodyPr anchor="t">
            <a:normAutofit/>
          </a:bodyPr>
          <a:lstStyle/>
          <a:p>
            <a:pPr marL="0" indent="0">
              <a:buNone/>
            </a:pPr>
            <a:r>
              <a:rPr lang="en-US" sz="2400"/>
              <a:t>We found that male tend to divide the shapes in such a way that the ratio is greater than females but is still less than golden ration and significantly close to symmetry.</a:t>
            </a:r>
          </a:p>
          <a:p>
            <a:pPr marL="0" indent="0">
              <a:buNone/>
            </a:pPr>
            <a:endParaRPr lang="en-US" sz="2400"/>
          </a:p>
          <a:p>
            <a:endParaRPr lang="en-US" sz="2400"/>
          </a:p>
        </p:txBody>
      </p:sp>
      <p:pic>
        <p:nvPicPr>
          <p:cNvPr id="6" name="Picture 5" descr="A graph with blue and pink lines&#10;&#10;Description automatically generated">
            <a:extLst>
              <a:ext uri="{FF2B5EF4-FFF2-40B4-BE49-F238E27FC236}">
                <a16:creationId xmlns:a16="http://schemas.microsoft.com/office/drawing/2014/main" id="{4821344A-64EA-2059-A0E0-BC8A4EE4A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704" y="0"/>
            <a:ext cx="6130965" cy="6858000"/>
          </a:xfrm>
          <a:prstGeom prst="rect">
            <a:avLst/>
          </a:prstGeom>
        </p:spPr>
      </p:pic>
    </p:spTree>
    <p:extLst>
      <p:ext uri="{BB962C8B-B14F-4D97-AF65-F5344CB8AC3E}">
        <p14:creationId xmlns:p14="http://schemas.microsoft.com/office/powerpoint/2010/main" val="275159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630936" y="639520"/>
            <a:ext cx="3429000" cy="1719072"/>
          </a:xfrm>
        </p:spPr>
        <p:txBody>
          <a:bodyPr anchor="b">
            <a:normAutofit/>
          </a:bodyPr>
          <a:lstStyle/>
          <a:p>
            <a:r>
              <a:rPr lang="en-US" sz="4600"/>
              <a:t>Results-Experiment2</a:t>
            </a:r>
            <a:endParaRPr lang="en-IN" sz="4600"/>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1994D0-FE42-4C58-B277-4804737C7A85}"/>
              </a:ext>
            </a:extLst>
          </p:cNvPr>
          <p:cNvSpPr>
            <a:spLocks noGrp="1"/>
          </p:cNvSpPr>
          <p:nvPr>
            <p:ph idx="1"/>
          </p:nvPr>
        </p:nvSpPr>
        <p:spPr>
          <a:xfrm>
            <a:off x="630936" y="2807208"/>
            <a:ext cx="3429000" cy="3410712"/>
          </a:xfrm>
        </p:spPr>
        <p:txBody>
          <a:bodyPr anchor="t">
            <a:noAutofit/>
          </a:bodyPr>
          <a:lstStyle/>
          <a:p>
            <a:r>
              <a:rPr lang="en-US" sz="2400"/>
              <a:t>We asked people what were the basis of their divisions. We have made a word cloud out of their responses and we can clearly see since symmetry is shown bigger that means many of the people included the </a:t>
            </a:r>
            <a:r>
              <a:rPr lang="en-US" sz="2400" err="1"/>
              <a:t>ans</a:t>
            </a:r>
            <a:r>
              <a:rPr lang="en-US" sz="2400"/>
              <a:t> for their basis of </a:t>
            </a:r>
            <a:r>
              <a:rPr lang="en-US" sz="2400" err="1"/>
              <a:t>divsions</a:t>
            </a:r>
            <a:r>
              <a:rPr lang="en-US" sz="2400"/>
              <a:t> as symmetry.</a:t>
            </a:r>
          </a:p>
          <a:p>
            <a:endParaRPr lang="en-US" sz="2400"/>
          </a:p>
        </p:txBody>
      </p:sp>
      <p:pic>
        <p:nvPicPr>
          <p:cNvPr id="5" name="Picture 4" descr="A close-up of words&#10;&#10;Description automatically generated">
            <a:extLst>
              <a:ext uri="{FF2B5EF4-FFF2-40B4-BE49-F238E27FC236}">
                <a16:creationId xmlns:a16="http://schemas.microsoft.com/office/drawing/2014/main" id="{3FBB8A4C-B17B-2BD9-9601-F82252F8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651293"/>
            <a:ext cx="6903720" cy="3555414"/>
          </a:xfrm>
          <a:prstGeom prst="rect">
            <a:avLst/>
          </a:prstGeom>
        </p:spPr>
      </p:pic>
    </p:spTree>
    <p:extLst>
      <p:ext uri="{BB962C8B-B14F-4D97-AF65-F5344CB8AC3E}">
        <p14:creationId xmlns:p14="http://schemas.microsoft.com/office/powerpoint/2010/main" val="131997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630936" y="639520"/>
            <a:ext cx="3429000" cy="1719072"/>
          </a:xfrm>
        </p:spPr>
        <p:txBody>
          <a:bodyPr anchor="b">
            <a:normAutofit/>
          </a:bodyPr>
          <a:lstStyle/>
          <a:p>
            <a:r>
              <a:rPr lang="en-US" sz="4600"/>
              <a:t>Results-Experiment2</a:t>
            </a:r>
            <a:endParaRPr lang="en-IN" sz="4600"/>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1994D0-FE42-4C58-B277-4804737C7A85}"/>
              </a:ext>
            </a:extLst>
          </p:cNvPr>
          <p:cNvSpPr>
            <a:spLocks noGrp="1"/>
          </p:cNvSpPr>
          <p:nvPr>
            <p:ph idx="1"/>
          </p:nvPr>
        </p:nvSpPr>
        <p:spPr>
          <a:xfrm>
            <a:off x="630936" y="2807208"/>
            <a:ext cx="3429000" cy="3410712"/>
          </a:xfrm>
        </p:spPr>
        <p:txBody>
          <a:bodyPr anchor="t">
            <a:normAutofit/>
          </a:bodyPr>
          <a:lstStyle/>
          <a:p>
            <a:r>
              <a:rPr lang="en-US" sz="2400"/>
              <a:t>We can see that for most of the shapes the people with high artistic training have somewhat more median value which is also near to symmetry and not to golden ratio</a:t>
            </a:r>
          </a:p>
        </p:txBody>
      </p:sp>
      <p:pic>
        <p:nvPicPr>
          <p:cNvPr id="6" name="Picture 5" descr="A graph of different colors&#10;&#10;Description automatically generated">
            <a:extLst>
              <a:ext uri="{FF2B5EF4-FFF2-40B4-BE49-F238E27FC236}">
                <a16:creationId xmlns:a16="http://schemas.microsoft.com/office/drawing/2014/main" id="{8A87BB09-800F-722A-3959-5B07C2CC5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651" y="958451"/>
            <a:ext cx="7263454" cy="5259469"/>
          </a:xfrm>
          <a:prstGeom prst="rect">
            <a:avLst/>
          </a:prstGeom>
        </p:spPr>
      </p:pic>
    </p:spTree>
    <p:extLst>
      <p:ext uri="{BB962C8B-B14F-4D97-AF65-F5344CB8AC3E}">
        <p14:creationId xmlns:p14="http://schemas.microsoft.com/office/powerpoint/2010/main" val="34174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16D72B-0D25-43A5-8554-C535E5118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55F92-F5BB-4333-B88E-D837ECDAA8A5}"/>
              </a:ext>
            </a:extLst>
          </p:cNvPr>
          <p:cNvSpPr>
            <a:spLocks noGrp="1"/>
          </p:cNvSpPr>
          <p:nvPr>
            <p:ph type="title"/>
          </p:nvPr>
        </p:nvSpPr>
        <p:spPr>
          <a:xfrm>
            <a:off x="7543801" y="432877"/>
            <a:ext cx="3988536" cy="1642533"/>
          </a:xfrm>
        </p:spPr>
        <p:txBody>
          <a:bodyPr anchor="b">
            <a:normAutofit fontScale="90000"/>
          </a:bodyPr>
          <a:lstStyle/>
          <a:p>
            <a:r>
              <a:rPr lang="en-US" sz="5400"/>
              <a:t>What is Golden Ratio?</a:t>
            </a:r>
            <a:endParaRPr lang="en-IN" sz="5400"/>
          </a:p>
        </p:txBody>
      </p:sp>
      <p:pic>
        <p:nvPicPr>
          <p:cNvPr id="6" name="Picture 5" descr="A golden ratio in a stone structure&#10;&#10;Description automatically generated with medium confidence">
            <a:extLst>
              <a:ext uri="{FF2B5EF4-FFF2-40B4-BE49-F238E27FC236}">
                <a16:creationId xmlns:a16="http://schemas.microsoft.com/office/drawing/2014/main" id="{8E6AE2D7-DB0F-104D-A7F4-5F99000A7C90}"/>
              </a:ext>
            </a:extLst>
          </p:cNvPr>
          <p:cNvPicPr>
            <a:picLocks noChangeAspect="1"/>
          </p:cNvPicPr>
          <p:nvPr/>
        </p:nvPicPr>
        <p:blipFill rotWithShape="1">
          <a:blip r:embed="rId2"/>
          <a:srcRect l="14702" r="13169" b="-2"/>
          <a:stretch/>
        </p:blipFill>
        <p:spPr>
          <a:xfrm>
            <a:off x="93485" y="2704407"/>
            <a:ext cx="3919476" cy="4143497"/>
          </a:xfrm>
          <a:custGeom>
            <a:avLst/>
            <a:gdLst/>
            <a:ahLst/>
            <a:cxnLst/>
            <a:rect l="l" t="t" r="r" b="b"/>
            <a:pathLst>
              <a:path w="3919476" h="4143507">
                <a:moveTo>
                  <a:pt x="0" y="0"/>
                </a:moveTo>
                <a:lnTo>
                  <a:pt x="3903116" y="0"/>
                </a:lnTo>
                <a:lnTo>
                  <a:pt x="3899307" y="150213"/>
                </a:lnTo>
                <a:cubicBezTo>
                  <a:pt x="3899870" y="322276"/>
                  <a:pt x="3912280" y="494071"/>
                  <a:pt x="3910163" y="665222"/>
                </a:cubicBezTo>
                <a:cubicBezTo>
                  <a:pt x="3909034" y="760465"/>
                  <a:pt x="3887866" y="855454"/>
                  <a:pt x="3891817" y="950951"/>
                </a:cubicBezTo>
                <a:cubicBezTo>
                  <a:pt x="3903389" y="1240363"/>
                  <a:pt x="3899579" y="1529902"/>
                  <a:pt x="3914679" y="1819187"/>
                </a:cubicBezTo>
                <a:cubicBezTo>
                  <a:pt x="3924446" y="1960184"/>
                  <a:pt x="3919293" y="2101691"/>
                  <a:pt x="3899297" y="2241812"/>
                </a:cubicBezTo>
                <a:cubicBezTo>
                  <a:pt x="3882644" y="2346833"/>
                  <a:pt x="3892946" y="2452744"/>
                  <a:pt x="3900002" y="2558273"/>
                </a:cubicBezTo>
                <a:cubicBezTo>
                  <a:pt x="3908611" y="2686026"/>
                  <a:pt x="3913268" y="2813652"/>
                  <a:pt x="3899155" y="2941659"/>
                </a:cubicBezTo>
                <a:cubicBezTo>
                  <a:pt x="3888995" y="3032710"/>
                  <a:pt x="3898449" y="3124270"/>
                  <a:pt x="3904095" y="3215577"/>
                </a:cubicBezTo>
                <a:cubicBezTo>
                  <a:pt x="3911433" y="3310871"/>
                  <a:pt x="3911433" y="3406520"/>
                  <a:pt x="3904095" y="3501814"/>
                </a:cubicBezTo>
                <a:cubicBezTo>
                  <a:pt x="3896728" y="3588930"/>
                  <a:pt x="3898478" y="3676464"/>
                  <a:pt x="3909317" y="3763288"/>
                </a:cubicBezTo>
                <a:cubicBezTo>
                  <a:pt x="3921171" y="3864881"/>
                  <a:pt x="3911998" y="3966473"/>
                  <a:pt x="3903389" y="4068066"/>
                </a:cubicBezTo>
                <a:lnTo>
                  <a:pt x="3899890" y="4129496"/>
                </a:lnTo>
                <a:lnTo>
                  <a:pt x="3856837" y="4131079"/>
                </a:lnTo>
                <a:cubicBezTo>
                  <a:pt x="3690565" y="4131562"/>
                  <a:pt x="3524292" y="4118803"/>
                  <a:pt x="3358020" y="4125635"/>
                </a:cubicBezTo>
                <a:cubicBezTo>
                  <a:pt x="3138339" y="4134610"/>
                  <a:pt x="2918661" y="4144924"/>
                  <a:pt x="2699106" y="4130457"/>
                </a:cubicBezTo>
                <a:cubicBezTo>
                  <a:pt x="2548620" y="4120546"/>
                  <a:pt x="2397378" y="4107552"/>
                  <a:pt x="2246135" y="4111571"/>
                </a:cubicBezTo>
                <a:cubicBezTo>
                  <a:pt x="2090859" y="4115857"/>
                  <a:pt x="1936213" y="4129921"/>
                  <a:pt x="1781316" y="4140235"/>
                </a:cubicBezTo>
                <a:cubicBezTo>
                  <a:pt x="1667682" y="4147695"/>
                  <a:pt x="1553608" y="4142392"/>
                  <a:pt x="1441020" y="4124430"/>
                </a:cubicBezTo>
                <a:cubicBezTo>
                  <a:pt x="1360735" y="4111704"/>
                  <a:pt x="1279946" y="4117196"/>
                  <a:pt x="1199535" y="4121751"/>
                </a:cubicBezTo>
                <a:cubicBezTo>
                  <a:pt x="1054343" y="4130324"/>
                  <a:pt x="909653" y="4143718"/>
                  <a:pt x="764462" y="4130324"/>
                </a:cubicBezTo>
                <a:cubicBezTo>
                  <a:pt x="634770" y="4118267"/>
                  <a:pt x="503820" y="4108490"/>
                  <a:pt x="375137" y="4118267"/>
                </a:cubicBezTo>
                <a:cubicBezTo>
                  <a:pt x="278626" y="4125601"/>
                  <a:pt x="182043" y="4132935"/>
                  <a:pt x="85336" y="4130493"/>
                </a:cubicBezTo>
                <a:lnTo>
                  <a:pt x="0" y="4125145"/>
                </a:lnTo>
                <a:close/>
              </a:path>
            </a:pathLst>
          </a:custGeom>
        </p:spPr>
      </p:pic>
      <p:pic>
        <p:nvPicPr>
          <p:cNvPr id="5" name="Picture 4" descr="A nautilus shell with a golden ratio&#10;&#10;Description automatically generated">
            <a:extLst>
              <a:ext uri="{FF2B5EF4-FFF2-40B4-BE49-F238E27FC236}">
                <a16:creationId xmlns:a16="http://schemas.microsoft.com/office/drawing/2014/main" id="{5E61EBE1-1D7B-B714-5DCC-FEC298D40AE6}"/>
              </a:ext>
            </a:extLst>
          </p:cNvPr>
          <p:cNvPicPr>
            <a:picLocks noChangeAspect="1"/>
          </p:cNvPicPr>
          <p:nvPr/>
        </p:nvPicPr>
        <p:blipFill rotWithShape="1">
          <a:blip r:embed="rId3"/>
          <a:srcRect l="1707" r="5" b="5"/>
          <a:stretch/>
        </p:blipFill>
        <p:spPr>
          <a:xfrm>
            <a:off x="4115400" y="10"/>
            <a:ext cx="3058323" cy="3597029"/>
          </a:xfrm>
          <a:custGeom>
            <a:avLst/>
            <a:gdLst/>
            <a:ahLst/>
            <a:cxnLst/>
            <a:rect l="l" t="t" r="r" b="b"/>
            <a:pathLst>
              <a:path w="3058323" h="3597039">
                <a:moveTo>
                  <a:pt x="15411" y="0"/>
                </a:moveTo>
                <a:lnTo>
                  <a:pt x="3031762" y="0"/>
                </a:lnTo>
                <a:lnTo>
                  <a:pt x="3046461" y="132146"/>
                </a:lnTo>
                <a:cubicBezTo>
                  <a:pt x="3048338" y="180004"/>
                  <a:pt x="3046791" y="227996"/>
                  <a:pt x="3041802" y="275754"/>
                </a:cubicBezTo>
                <a:cubicBezTo>
                  <a:pt x="3027897" y="401800"/>
                  <a:pt x="3049074" y="530780"/>
                  <a:pt x="3008505" y="654529"/>
                </a:cubicBezTo>
                <a:cubicBezTo>
                  <a:pt x="3005571" y="667491"/>
                  <a:pt x="3004614" y="680823"/>
                  <a:pt x="3005698" y="694078"/>
                </a:cubicBezTo>
                <a:cubicBezTo>
                  <a:pt x="3005188" y="761821"/>
                  <a:pt x="3019349" y="827651"/>
                  <a:pt x="3033127" y="893608"/>
                </a:cubicBezTo>
                <a:cubicBezTo>
                  <a:pt x="3048309" y="966327"/>
                  <a:pt x="3067190" y="1038663"/>
                  <a:pt x="3044226" y="1113933"/>
                </a:cubicBezTo>
                <a:cubicBezTo>
                  <a:pt x="3037911" y="1137802"/>
                  <a:pt x="3037911" y="1162909"/>
                  <a:pt x="3044226" y="1186779"/>
                </a:cubicBezTo>
                <a:cubicBezTo>
                  <a:pt x="3050414" y="1219872"/>
                  <a:pt x="3050414" y="1253833"/>
                  <a:pt x="3044226" y="1286927"/>
                </a:cubicBezTo>
                <a:cubicBezTo>
                  <a:pt x="3034913" y="1357732"/>
                  <a:pt x="3025345" y="1428920"/>
                  <a:pt x="3030448" y="1500363"/>
                </a:cubicBezTo>
                <a:cubicBezTo>
                  <a:pt x="3038001" y="1625694"/>
                  <a:pt x="3036164" y="1751408"/>
                  <a:pt x="3024962" y="1876459"/>
                </a:cubicBezTo>
                <a:cubicBezTo>
                  <a:pt x="3020242" y="1937185"/>
                  <a:pt x="3013991" y="1998805"/>
                  <a:pt x="3036572" y="2058128"/>
                </a:cubicBezTo>
                <a:cubicBezTo>
                  <a:pt x="3039761" y="2065719"/>
                  <a:pt x="3039761" y="2074267"/>
                  <a:pt x="3036572" y="2081857"/>
                </a:cubicBezTo>
                <a:cubicBezTo>
                  <a:pt x="2993834" y="2180984"/>
                  <a:pt x="3005826" y="2282153"/>
                  <a:pt x="3027897" y="2382556"/>
                </a:cubicBezTo>
                <a:cubicBezTo>
                  <a:pt x="3059523" y="2516907"/>
                  <a:pt x="3066565" y="2655863"/>
                  <a:pt x="3048691" y="2792715"/>
                </a:cubicBezTo>
                <a:cubicBezTo>
                  <a:pt x="3037337" y="2873471"/>
                  <a:pt x="3023687" y="2954354"/>
                  <a:pt x="3031596" y="3036386"/>
                </a:cubicBezTo>
                <a:cubicBezTo>
                  <a:pt x="3037490" y="3100417"/>
                  <a:pt x="3039736" y="3164741"/>
                  <a:pt x="3038358" y="3229027"/>
                </a:cubicBezTo>
                <a:cubicBezTo>
                  <a:pt x="3036891" y="3311633"/>
                  <a:pt x="3031788" y="3394080"/>
                  <a:pt x="3028535" y="3476606"/>
                </a:cubicBezTo>
                <a:lnTo>
                  <a:pt x="3026145" y="3582089"/>
                </a:lnTo>
                <a:lnTo>
                  <a:pt x="2837742" y="3576169"/>
                </a:lnTo>
                <a:cubicBezTo>
                  <a:pt x="2749601" y="3575123"/>
                  <a:pt x="2661428" y="3575842"/>
                  <a:pt x="2573255" y="3578457"/>
                </a:cubicBezTo>
                <a:cubicBezTo>
                  <a:pt x="2415279" y="3583558"/>
                  <a:pt x="2257302" y="3585390"/>
                  <a:pt x="2099327" y="3578457"/>
                </a:cubicBezTo>
                <a:cubicBezTo>
                  <a:pt x="1926907" y="3570479"/>
                  <a:pt x="1754870" y="3579504"/>
                  <a:pt x="1582958" y="3591536"/>
                </a:cubicBezTo>
                <a:cubicBezTo>
                  <a:pt x="1416747" y="3603177"/>
                  <a:pt x="1250917" y="3594544"/>
                  <a:pt x="1084959" y="3582381"/>
                </a:cubicBezTo>
                <a:cubicBezTo>
                  <a:pt x="910095" y="3569328"/>
                  <a:pt x="734510" y="3570585"/>
                  <a:pt x="559849" y="3586174"/>
                </a:cubicBezTo>
                <a:cubicBezTo>
                  <a:pt x="445325" y="3596376"/>
                  <a:pt x="330549" y="3581074"/>
                  <a:pt x="216532" y="3582119"/>
                </a:cubicBezTo>
                <a:lnTo>
                  <a:pt x="3784" y="3583799"/>
                </a:lnTo>
                <a:lnTo>
                  <a:pt x="23102" y="3304343"/>
                </a:lnTo>
                <a:cubicBezTo>
                  <a:pt x="27378" y="3232352"/>
                  <a:pt x="25445" y="3160183"/>
                  <a:pt x="17316" y="3088458"/>
                </a:cubicBezTo>
                <a:cubicBezTo>
                  <a:pt x="9187" y="3007476"/>
                  <a:pt x="12024" y="2925898"/>
                  <a:pt x="25783" y="2845525"/>
                </a:cubicBezTo>
                <a:cubicBezTo>
                  <a:pt x="43141" y="2750282"/>
                  <a:pt x="35379" y="2655039"/>
                  <a:pt x="29029" y="2559796"/>
                </a:cubicBezTo>
                <a:cubicBezTo>
                  <a:pt x="11671" y="2298322"/>
                  <a:pt x="-9498" y="2036848"/>
                  <a:pt x="4615" y="1774485"/>
                </a:cubicBezTo>
                <a:cubicBezTo>
                  <a:pt x="7578" y="1718482"/>
                  <a:pt x="20561" y="1663876"/>
                  <a:pt x="25925" y="1608255"/>
                </a:cubicBezTo>
                <a:cubicBezTo>
                  <a:pt x="41590" y="1446595"/>
                  <a:pt x="23242" y="1285571"/>
                  <a:pt x="15763" y="1124293"/>
                </a:cubicBezTo>
                <a:cubicBezTo>
                  <a:pt x="5010" y="945807"/>
                  <a:pt x="7183" y="766877"/>
                  <a:pt x="22255" y="588646"/>
                </a:cubicBezTo>
                <a:cubicBezTo>
                  <a:pt x="41165" y="395112"/>
                  <a:pt x="35097" y="201070"/>
                  <a:pt x="19010" y="7282"/>
                </a:cubicBezTo>
                <a:close/>
              </a:path>
            </a:pathLst>
          </a:custGeom>
        </p:spPr>
      </p:pic>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6484" y="2424319"/>
            <a:ext cx="3851563" cy="18288"/>
          </a:xfrm>
          <a:custGeom>
            <a:avLst/>
            <a:gdLst>
              <a:gd name="connsiteX0" fmla="*/ 0 w 3851563"/>
              <a:gd name="connsiteY0" fmla="*/ 0 h 18288"/>
              <a:gd name="connsiteX1" fmla="*/ 718958 w 3851563"/>
              <a:gd name="connsiteY1" fmla="*/ 0 h 18288"/>
              <a:gd name="connsiteX2" fmla="*/ 1437917 w 3851563"/>
              <a:gd name="connsiteY2" fmla="*/ 0 h 18288"/>
              <a:gd name="connsiteX3" fmla="*/ 1964297 w 3851563"/>
              <a:gd name="connsiteY3" fmla="*/ 0 h 18288"/>
              <a:gd name="connsiteX4" fmla="*/ 2606224 w 3851563"/>
              <a:gd name="connsiteY4" fmla="*/ 0 h 18288"/>
              <a:gd name="connsiteX5" fmla="*/ 3171120 w 3851563"/>
              <a:gd name="connsiteY5" fmla="*/ 0 h 18288"/>
              <a:gd name="connsiteX6" fmla="*/ 3851563 w 3851563"/>
              <a:gd name="connsiteY6" fmla="*/ 0 h 18288"/>
              <a:gd name="connsiteX7" fmla="*/ 3851563 w 3851563"/>
              <a:gd name="connsiteY7" fmla="*/ 18288 h 18288"/>
              <a:gd name="connsiteX8" fmla="*/ 3209636 w 3851563"/>
              <a:gd name="connsiteY8" fmla="*/ 18288 h 18288"/>
              <a:gd name="connsiteX9" fmla="*/ 2644740 w 3851563"/>
              <a:gd name="connsiteY9" fmla="*/ 18288 h 18288"/>
              <a:gd name="connsiteX10" fmla="*/ 2002813 w 3851563"/>
              <a:gd name="connsiteY10" fmla="*/ 18288 h 18288"/>
              <a:gd name="connsiteX11" fmla="*/ 1399401 w 3851563"/>
              <a:gd name="connsiteY11" fmla="*/ 18288 h 18288"/>
              <a:gd name="connsiteX12" fmla="*/ 834505 w 3851563"/>
              <a:gd name="connsiteY12" fmla="*/ 18288 h 18288"/>
              <a:gd name="connsiteX13" fmla="*/ 0 w 3851563"/>
              <a:gd name="connsiteY13" fmla="*/ 18288 h 18288"/>
              <a:gd name="connsiteX14" fmla="*/ 0 w 3851563"/>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1563" h="18288" fill="none" extrusionOk="0">
                <a:moveTo>
                  <a:pt x="0" y="0"/>
                </a:moveTo>
                <a:cubicBezTo>
                  <a:pt x="195934" y="10403"/>
                  <a:pt x="550513" y="-3379"/>
                  <a:pt x="718958" y="0"/>
                </a:cubicBezTo>
                <a:cubicBezTo>
                  <a:pt x="887403" y="3379"/>
                  <a:pt x="1238155" y="34184"/>
                  <a:pt x="1437917" y="0"/>
                </a:cubicBezTo>
                <a:cubicBezTo>
                  <a:pt x="1637679" y="-34184"/>
                  <a:pt x="1735575" y="21633"/>
                  <a:pt x="1964297" y="0"/>
                </a:cubicBezTo>
                <a:cubicBezTo>
                  <a:pt x="2193019" y="-21633"/>
                  <a:pt x="2398398" y="-18127"/>
                  <a:pt x="2606224" y="0"/>
                </a:cubicBezTo>
                <a:cubicBezTo>
                  <a:pt x="2814050" y="18127"/>
                  <a:pt x="3010763" y="-3923"/>
                  <a:pt x="3171120" y="0"/>
                </a:cubicBezTo>
                <a:cubicBezTo>
                  <a:pt x="3331477" y="3923"/>
                  <a:pt x="3662318" y="22618"/>
                  <a:pt x="3851563" y="0"/>
                </a:cubicBezTo>
                <a:cubicBezTo>
                  <a:pt x="3851602" y="7328"/>
                  <a:pt x="3852182" y="9982"/>
                  <a:pt x="3851563" y="18288"/>
                </a:cubicBezTo>
                <a:cubicBezTo>
                  <a:pt x="3539697" y="8623"/>
                  <a:pt x="3360357" y="-7186"/>
                  <a:pt x="3209636" y="18288"/>
                </a:cubicBezTo>
                <a:cubicBezTo>
                  <a:pt x="3058915" y="43762"/>
                  <a:pt x="2810322" y="8087"/>
                  <a:pt x="2644740" y="18288"/>
                </a:cubicBezTo>
                <a:cubicBezTo>
                  <a:pt x="2479158" y="28489"/>
                  <a:pt x="2131941" y="44882"/>
                  <a:pt x="2002813" y="18288"/>
                </a:cubicBezTo>
                <a:cubicBezTo>
                  <a:pt x="1873685" y="-8306"/>
                  <a:pt x="1675560" y="30966"/>
                  <a:pt x="1399401" y="18288"/>
                </a:cubicBezTo>
                <a:cubicBezTo>
                  <a:pt x="1123242" y="5610"/>
                  <a:pt x="1065368" y="33824"/>
                  <a:pt x="834505" y="18288"/>
                </a:cubicBezTo>
                <a:cubicBezTo>
                  <a:pt x="603642" y="2752"/>
                  <a:pt x="191505" y="58863"/>
                  <a:pt x="0" y="18288"/>
                </a:cubicBezTo>
                <a:cubicBezTo>
                  <a:pt x="-593" y="9736"/>
                  <a:pt x="244" y="6610"/>
                  <a:pt x="0" y="0"/>
                </a:cubicBezTo>
                <a:close/>
              </a:path>
              <a:path w="3851563" h="18288" stroke="0" extrusionOk="0">
                <a:moveTo>
                  <a:pt x="0" y="0"/>
                </a:moveTo>
                <a:cubicBezTo>
                  <a:pt x="289752" y="13020"/>
                  <a:pt x="480313" y="17689"/>
                  <a:pt x="641927" y="0"/>
                </a:cubicBezTo>
                <a:cubicBezTo>
                  <a:pt x="803541" y="-17689"/>
                  <a:pt x="1025789" y="14289"/>
                  <a:pt x="1322370" y="0"/>
                </a:cubicBezTo>
                <a:cubicBezTo>
                  <a:pt x="1618951" y="-14289"/>
                  <a:pt x="1675364" y="4422"/>
                  <a:pt x="1925782" y="0"/>
                </a:cubicBezTo>
                <a:cubicBezTo>
                  <a:pt x="2176200" y="-4422"/>
                  <a:pt x="2354648" y="21578"/>
                  <a:pt x="2644740" y="0"/>
                </a:cubicBezTo>
                <a:cubicBezTo>
                  <a:pt x="2934832" y="-21578"/>
                  <a:pt x="2992732" y="-4264"/>
                  <a:pt x="3286667" y="0"/>
                </a:cubicBezTo>
                <a:cubicBezTo>
                  <a:pt x="3580602" y="4264"/>
                  <a:pt x="3638704" y="20914"/>
                  <a:pt x="3851563" y="0"/>
                </a:cubicBezTo>
                <a:cubicBezTo>
                  <a:pt x="3851890" y="8595"/>
                  <a:pt x="3851491" y="13110"/>
                  <a:pt x="3851563" y="18288"/>
                </a:cubicBezTo>
                <a:cubicBezTo>
                  <a:pt x="3681588" y="-9641"/>
                  <a:pt x="3414286" y="12858"/>
                  <a:pt x="3209636" y="18288"/>
                </a:cubicBezTo>
                <a:cubicBezTo>
                  <a:pt x="3004986" y="23718"/>
                  <a:pt x="2777102" y="31540"/>
                  <a:pt x="2490677" y="18288"/>
                </a:cubicBezTo>
                <a:cubicBezTo>
                  <a:pt x="2204252" y="5036"/>
                  <a:pt x="2142029" y="45834"/>
                  <a:pt x="1810235" y="18288"/>
                </a:cubicBezTo>
                <a:cubicBezTo>
                  <a:pt x="1478441" y="-9258"/>
                  <a:pt x="1432135" y="21272"/>
                  <a:pt x="1245339" y="18288"/>
                </a:cubicBezTo>
                <a:cubicBezTo>
                  <a:pt x="1058543" y="15304"/>
                  <a:pt x="886298" y="9998"/>
                  <a:pt x="718958" y="18288"/>
                </a:cubicBezTo>
                <a:cubicBezTo>
                  <a:pt x="551618" y="26578"/>
                  <a:pt x="308263" y="-12886"/>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descr="A screenshot of a math test&#10;&#10;Description automatically generated">
            <a:extLst>
              <a:ext uri="{FF2B5EF4-FFF2-40B4-BE49-F238E27FC236}">
                <a16:creationId xmlns:a16="http://schemas.microsoft.com/office/drawing/2014/main" id="{1838C07B-D6BC-6D87-386D-1ACAEBE8DF91}"/>
              </a:ext>
            </a:extLst>
          </p:cNvPr>
          <p:cNvPicPr>
            <a:picLocks noChangeAspect="1"/>
          </p:cNvPicPr>
          <p:nvPr/>
        </p:nvPicPr>
        <p:blipFill rotWithShape="1">
          <a:blip r:embed="rId4">
            <a:extLst>
              <a:ext uri="{28A0092B-C50C-407E-A947-70E740481C1C}">
                <a14:useLocalDpi xmlns:a14="http://schemas.microsoft.com/office/drawing/2010/main" val="0"/>
              </a:ext>
            </a:extLst>
          </a:blip>
          <a:srcRect t="11985" r="4" b="24501"/>
          <a:stretch/>
        </p:blipFill>
        <p:spPr>
          <a:xfrm>
            <a:off x="29442" y="85662"/>
            <a:ext cx="3912953" cy="2529660"/>
          </a:xfrm>
          <a:custGeom>
            <a:avLst/>
            <a:gdLst/>
            <a:ahLst/>
            <a:cxnLst/>
            <a:rect l="l" t="t" r="r" b="b"/>
            <a:pathLst>
              <a:path w="3912953" h="2529660">
                <a:moveTo>
                  <a:pt x="936025" y="662"/>
                </a:moveTo>
                <a:cubicBezTo>
                  <a:pt x="1035236" y="-744"/>
                  <a:pt x="1134457" y="93"/>
                  <a:pt x="1233691" y="3173"/>
                </a:cubicBezTo>
                <a:cubicBezTo>
                  <a:pt x="1304145" y="5316"/>
                  <a:pt x="1373087" y="24605"/>
                  <a:pt x="1443792" y="29025"/>
                </a:cubicBezTo>
                <a:cubicBezTo>
                  <a:pt x="1628434" y="40276"/>
                  <a:pt x="1812824" y="30901"/>
                  <a:pt x="1996836" y="18310"/>
                </a:cubicBezTo>
                <a:cubicBezTo>
                  <a:pt x="2245239" y="628"/>
                  <a:pt x="2494513" y="2101"/>
                  <a:pt x="2742715" y="22730"/>
                </a:cubicBezTo>
                <a:cubicBezTo>
                  <a:pt x="2962786" y="43947"/>
                  <a:pt x="3184369" y="39942"/>
                  <a:pt x="3403645" y="10808"/>
                </a:cubicBezTo>
                <a:cubicBezTo>
                  <a:pt x="3527916" y="-7007"/>
                  <a:pt x="3653321" y="9067"/>
                  <a:pt x="3778223" y="10808"/>
                </a:cubicBezTo>
                <a:lnTo>
                  <a:pt x="3895044" y="13590"/>
                </a:lnTo>
                <a:lnTo>
                  <a:pt x="3906212" y="275626"/>
                </a:lnTo>
                <a:cubicBezTo>
                  <a:pt x="3913438" y="398465"/>
                  <a:pt x="3909471" y="521632"/>
                  <a:pt x="3894358" y="643899"/>
                </a:cubicBezTo>
                <a:cubicBezTo>
                  <a:pt x="3888995" y="692536"/>
                  <a:pt x="3889982" y="741301"/>
                  <a:pt x="3888995" y="790066"/>
                </a:cubicBezTo>
                <a:cubicBezTo>
                  <a:pt x="3888712" y="799463"/>
                  <a:pt x="3895063" y="810383"/>
                  <a:pt x="3883632" y="818257"/>
                </a:cubicBezTo>
                <a:lnTo>
                  <a:pt x="3883632" y="830956"/>
                </a:lnTo>
                <a:cubicBezTo>
                  <a:pt x="3896192" y="837941"/>
                  <a:pt x="3889701" y="849370"/>
                  <a:pt x="3890688" y="858514"/>
                </a:cubicBezTo>
                <a:cubicBezTo>
                  <a:pt x="3907355" y="1033621"/>
                  <a:pt x="3909867" y="1209579"/>
                  <a:pt x="3898168" y="1385017"/>
                </a:cubicBezTo>
                <a:cubicBezTo>
                  <a:pt x="3889559" y="1546549"/>
                  <a:pt x="3898449" y="1707827"/>
                  <a:pt x="3908893" y="1869233"/>
                </a:cubicBezTo>
                <a:cubicBezTo>
                  <a:pt x="3921312" y="2061116"/>
                  <a:pt x="3901555" y="2252872"/>
                  <a:pt x="3898591" y="2444754"/>
                </a:cubicBezTo>
                <a:cubicBezTo>
                  <a:pt x="3898309" y="2461962"/>
                  <a:pt x="3899367" y="2479201"/>
                  <a:pt x="3900673" y="2496440"/>
                </a:cubicBezTo>
                <a:lnTo>
                  <a:pt x="3902963" y="2529660"/>
                </a:lnTo>
                <a:lnTo>
                  <a:pt x="0" y="2529660"/>
                </a:lnTo>
                <a:lnTo>
                  <a:pt x="0" y="15736"/>
                </a:lnTo>
                <a:lnTo>
                  <a:pt x="938" y="16032"/>
                </a:lnTo>
                <a:cubicBezTo>
                  <a:pt x="213686" y="39741"/>
                  <a:pt x="426055" y="24338"/>
                  <a:pt x="638426" y="11612"/>
                </a:cubicBezTo>
                <a:cubicBezTo>
                  <a:pt x="737616" y="5719"/>
                  <a:pt x="836815" y="2069"/>
                  <a:pt x="936025" y="662"/>
                </a:cubicBezTo>
                <a:close/>
              </a:path>
            </a:pathLst>
          </a:custGeom>
        </p:spPr>
      </p:pic>
      <p:pic>
        <p:nvPicPr>
          <p:cNvPr id="7" name="Picture 6" descr="A golden ratio in a wave&#10;&#10;Description automatically generated">
            <a:extLst>
              <a:ext uri="{FF2B5EF4-FFF2-40B4-BE49-F238E27FC236}">
                <a16:creationId xmlns:a16="http://schemas.microsoft.com/office/drawing/2014/main" id="{236E764C-4648-40D0-5821-85D3071DD6CB}"/>
              </a:ext>
            </a:extLst>
          </p:cNvPr>
          <p:cNvPicPr>
            <a:picLocks noChangeAspect="1"/>
          </p:cNvPicPr>
          <p:nvPr/>
        </p:nvPicPr>
        <p:blipFill rotWithShape="1">
          <a:blip r:embed="rId5"/>
          <a:srcRect l="10814" r="21363" b="-1"/>
          <a:stretch/>
        </p:blipFill>
        <p:spPr>
          <a:xfrm>
            <a:off x="4110923" y="3791169"/>
            <a:ext cx="3058821" cy="3066831"/>
          </a:xfrm>
          <a:custGeom>
            <a:avLst/>
            <a:gdLst/>
            <a:ahLst/>
            <a:cxnLst/>
            <a:rect l="l" t="t" r="r" b="b"/>
            <a:pathLst>
              <a:path w="3058821" h="3066831">
                <a:moveTo>
                  <a:pt x="2787020" y="1261"/>
                </a:moveTo>
                <a:cubicBezTo>
                  <a:pt x="2839709" y="-518"/>
                  <a:pt x="2892422" y="-414"/>
                  <a:pt x="2945069" y="1571"/>
                </a:cubicBezTo>
                <a:lnTo>
                  <a:pt x="3038769" y="8460"/>
                </a:lnTo>
                <a:lnTo>
                  <a:pt x="3040494" y="37341"/>
                </a:lnTo>
                <a:cubicBezTo>
                  <a:pt x="3041244" y="71882"/>
                  <a:pt x="3039776" y="106360"/>
                  <a:pt x="3033397" y="140806"/>
                </a:cubicBezTo>
                <a:cubicBezTo>
                  <a:pt x="3014006" y="247842"/>
                  <a:pt x="3013240" y="353093"/>
                  <a:pt x="3049089" y="457834"/>
                </a:cubicBezTo>
                <a:cubicBezTo>
                  <a:pt x="3061974" y="495214"/>
                  <a:pt x="3059933" y="536166"/>
                  <a:pt x="3055085" y="576225"/>
                </a:cubicBezTo>
                <a:cubicBezTo>
                  <a:pt x="3043731" y="670377"/>
                  <a:pt x="3028167" y="764784"/>
                  <a:pt x="3035311" y="859828"/>
                </a:cubicBezTo>
                <a:cubicBezTo>
                  <a:pt x="3053554" y="1099545"/>
                  <a:pt x="3026891" y="1339261"/>
                  <a:pt x="3038883" y="1578850"/>
                </a:cubicBezTo>
                <a:cubicBezTo>
                  <a:pt x="3039113" y="1594185"/>
                  <a:pt x="3038526" y="1609507"/>
                  <a:pt x="3037097" y="1624778"/>
                </a:cubicBezTo>
                <a:cubicBezTo>
                  <a:pt x="3032504" y="1713061"/>
                  <a:pt x="3017960" y="1801599"/>
                  <a:pt x="3043476" y="1889499"/>
                </a:cubicBezTo>
                <a:cubicBezTo>
                  <a:pt x="3046015" y="1904618"/>
                  <a:pt x="3045632" y="1920080"/>
                  <a:pt x="3042328" y="1935044"/>
                </a:cubicBezTo>
                <a:cubicBezTo>
                  <a:pt x="3031394" y="2011884"/>
                  <a:pt x="3028524" y="2089667"/>
                  <a:pt x="3033780" y="2167106"/>
                </a:cubicBezTo>
                <a:cubicBezTo>
                  <a:pt x="3048962" y="2335903"/>
                  <a:pt x="3051130" y="2505606"/>
                  <a:pt x="3040286" y="2674734"/>
                </a:cubicBezTo>
                <a:cubicBezTo>
                  <a:pt x="3036459" y="2750260"/>
                  <a:pt x="3031611" y="2825530"/>
                  <a:pt x="3028294" y="2900035"/>
                </a:cubicBezTo>
                <a:cubicBezTo>
                  <a:pt x="3027210" y="2934608"/>
                  <a:pt x="3025392" y="2969245"/>
                  <a:pt x="3026078" y="3003803"/>
                </a:cubicBezTo>
                <a:lnTo>
                  <a:pt x="3033892" y="3066831"/>
                </a:lnTo>
                <a:lnTo>
                  <a:pt x="23851" y="3066831"/>
                </a:lnTo>
                <a:lnTo>
                  <a:pt x="42401" y="2704831"/>
                </a:lnTo>
                <a:cubicBezTo>
                  <a:pt x="45364" y="2461136"/>
                  <a:pt x="53409" y="2216933"/>
                  <a:pt x="28288" y="1974000"/>
                </a:cubicBezTo>
                <a:cubicBezTo>
                  <a:pt x="11213" y="1809420"/>
                  <a:pt x="17986" y="1645602"/>
                  <a:pt x="21091" y="1481150"/>
                </a:cubicBezTo>
                <a:cubicBezTo>
                  <a:pt x="24619" y="1296377"/>
                  <a:pt x="22926" y="1111480"/>
                  <a:pt x="22926" y="926707"/>
                </a:cubicBezTo>
                <a:cubicBezTo>
                  <a:pt x="22643" y="846322"/>
                  <a:pt x="27442" y="766445"/>
                  <a:pt x="35627" y="686441"/>
                </a:cubicBezTo>
                <a:cubicBezTo>
                  <a:pt x="47340" y="570372"/>
                  <a:pt x="33228" y="454937"/>
                  <a:pt x="14458" y="340646"/>
                </a:cubicBezTo>
                <a:cubicBezTo>
                  <a:pt x="3337" y="261010"/>
                  <a:pt x="-1375" y="180751"/>
                  <a:pt x="346" y="100506"/>
                </a:cubicBezTo>
                <a:lnTo>
                  <a:pt x="2424" y="12627"/>
                </a:lnTo>
                <a:lnTo>
                  <a:pt x="3495" y="12901"/>
                </a:lnTo>
                <a:cubicBezTo>
                  <a:pt x="343898" y="-3971"/>
                  <a:pt x="684174" y="17086"/>
                  <a:pt x="1024451" y="18263"/>
                </a:cubicBezTo>
                <a:cubicBezTo>
                  <a:pt x="1134033" y="18655"/>
                  <a:pt x="1243235" y="13685"/>
                  <a:pt x="1352564" y="9238"/>
                </a:cubicBezTo>
                <a:cubicBezTo>
                  <a:pt x="1493565" y="3614"/>
                  <a:pt x="1634312" y="14731"/>
                  <a:pt x="1775060" y="12508"/>
                </a:cubicBezTo>
                <a:cubicBezTo>
                  <a:pt x="2008160" y="8846"/>
                  <a:pt x="2241134" y="19571"/>
                  <a:pt x="2474235" y="12508"/>
                </a:cubicBezTo>
                <a:cubicBezTo>
                  <a:pt x="2578497" y="9238"/>
                  <a:pt x="2682758" y="4268"/>
                  <a:pt x="2787020" y="1261"/>
                </a:cubicBezTo>
                <a:close/>
              </a:path>
            </a:pathLst>
          </a:custGeom>
        </p:spPr>
      </p:pic>
      <p:sp>
        <p:nvSpPr>
          <p:cNvPr id="27" name="Content Placeholder 26">
            <a:extLst>
              <a:ext uri="{FF2B5EF4-FFF2-40B4-BE49-F238E27FC236}">
                <a16:creationId xmlns:a16="http://schemas.microsoft.com/office/drawing/2014/main" id="{55B4AAFB-19A0-F755-D99A-1659EC70CB07}"/>
              </a:ext>
            </a:extLst>
          </p:cNvPr>
          <p:cNvSpPr>
            <a:spLocks noGrp="1"/>
          </p:cNvSpPr>
          <p:nvPr>
            <p:ph idx="1"/>
          </p:nvPr>
        </p:nvSpPr>
        <p:spPr>
          <a:xfrm>
            <a:off x="7543618" y="2704407"/>
            <a:ext cx="3997805" cy="3489159"/>
          </a:xfrm>
        </p:spPr>
        <p:txBody>
          <a:bodyPr>
            <a:normAutofit/>
          </a:bodyPr>
          <a:lstStyle/>
          <a:p>
            <a:pPr marL="0" indent="0">
              <a:buNone/>
            </a:pPr>
            <a:r>
              <a:rPr lang="en-IN" sz="2400" b="0" i="0" u="none" strike="noStrike">
                <a:solidFill>
                  <a:srgbClr val="202122"/>
                </a:solidFill>
                <a:effectLst/>
                <a:latin typeface="Arial" panose="020B0604020202020204" pitchFamily="34" charset="0"/>
              </a:rPr>
              <a:t>In mathematics, two quantities are in the </a:t>
            </a:r>
            <a:r>
              <a:rPr lang="en-IN" sz="2400" b="1" i="0" u="none" strike="noStrike">
                <a:solidFill>
                  <a:srgbClr val="202122"/>
                </a:solidFill>
                <a:effectLst/>
                <a:latin typeface="Arial" panose="020B0604020202020204" pitchFamily="34" charset="0"/>
              </a:rPr>
              <a:t>golden ratio</a:t>
            </a:r>
            <a:r>
              <a:rPr lang="en-IN" sz="2400" b="0" i="0" u="none" strike="noStrike">
                <a:solidFill>
                  <a:srgbClr val="202122"/>
                </a:solidFill>
                <a:effectLst/>
                <a:latin typeface="Arial" panose="020B0604020202020204" pitchFamily="34" charset="0"/>
              </a:rPr>
              <a:t> if their ratio is the same as the ratio of their sum to the larger of the two quantities. </a:t>
            </a:r>
            <a:endParaRPr lang="en-US" sz="2400"/>
          </a:p>
        </p:txBody>
      </p:sp>
    </p:spTree>
    <p:extLst>
      <p:ext uri="{BB962C8B-B14F-4D97-AF65-F5344CB8AC3E}">
        <p14:creationId xmlns:p14="http://schemas.microsoft.com/office/powerpoint/2010/main" val="3959011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p:txBody>
          <a:bodyPr/>
          <a:lstStyle/>
          <a:p>
            <a:r>
              <a:rPr lang="en-US"/>
              <a:t>Results Compared With Previous Study Experiment1</a:t>
            </a:r>
            <a:endParaRPr lang="en-IN"/>
          </a:p>
        </p:txBody>
      </p:sp>
      <p:pic>
        <p:nvPicPr>
          <p:cNvPr id="5" name="Content Placeholder 4">
            <a:extLst>
              <a:ext uri="{FF2B5EF4-FFF2-40B4-BE49-F238E27FC236}">
                <a16:creationId xmlns:a16="http://schemas.microsoft.com/office/drawing/2014/main" id="{EB1E8839-1D0C-2687-5E61-3B4ECC35F18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716" y="1825625"/>
            <a:ext cx="9060140" cy="4351338"/>
          </a:xfrm>
        </p:spPr>
      </p:pic>
      <p:pic>
        <p:nvPicPr>
          <p:cNvPr id="4" name="Content Placeholder 8" descr="A screenshot of a computer program">
            <a:extLst>
              <a:ext uri="{FF2B5EF4-FFF2-40B4-BE49-F238E27FC236}">
                <a16:creationId xmlns:a16="http://schemas.microsoft.com/office/drawing/2014/main" id="{5C7A6187-F3D1-3B39-DF40-33C69FD28384}"/>
              </a:ext>
            </a:extLst>
          </p:cNvPr>
          <p:cNvPicPr>
            <a:picLocks noChangeAspect="1"/>
          </p:cNvPicPr>
          <p:nvPr/>
        </p:nvPicPr>
        <p:blipFill>
          <a:blip r:embed="rId4"/>
          <a:stretch>
            <a:fillRect/>
          </a:stretch>
        </p:blipFill>
        <p:spPr>
          <a:xfrm>
            <a:off x="755905" y="2012181"/>
            <a:ext cx="7479849" cy="1800549"/>
          </a:xfrm>
          <a:prstGeom prst="rect">
            <a:avLst/>
          </a:prstGeom>
        </p:spPr>
      </p:pic>
      <p:pic>
        <p:nvPicPr>
          <p:cNvPr id="7" name="Picture 6" descr="A table with numbers and figures&#10;&#10;Description automatically generated">
            <a:extLst>
              <a:ext uri="{FF2B5EF4-FFF2-40B4-BE49-F238E27FC236}">
                <a16:creationId xmlns:a16="http://schemas.microsoft.com/office/drawing/2014/main" id="{A6C54443-4843-F10E-85E8-D14E86CE6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904" y="4134223"/>
            <a:ext cx="7422189" cy="2464620"/>
          </a:xfrm>
          <a:prstGeom prst="rect">
            <a:avLst/>
          </a:prstGeom>
        </p:spPr>
      </p:pic>
    </p:spTree>
    <p:extLst>
      <p:ext uri="{BB962C8B-B14F-4D97-AF65-F5344CB8AC3E}">
        <p14:creationId xmlns:p14="http://schemas.microsoft.com/office/powerpoint/2010/main" val="219670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p:txBody>
          <a:bodyPr/>
          <a:lstStyle/>
          <a:p>
            <a:r>
              <a:rPr lang="en-US"/>
              <a:t>Results Compared With Previous Study Experiment2</a:t>
            </a:r>
            <a:endParaRPr lang="en-IN"/>
          </a:p>
        </p:txBody>
      </p:sp>
      <p:pic>
        <p:nvPicPr>
          <p:cNvPr id="5" name="Content Placeholder 4">
            <a:extLst>
              <a:ext uri="{FF2B5EF4-FFF2-40B4-BE49-F238E27FC236}">
                <a16:creationId xmlns:a16="http://schemas.microsoft.com/office/drawing/2014/main" id="{EB1E8839-1D0C-2687-5E61-3B4ECC35F18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716" y="1825625"/>
            <a:ext cx="9060140" cy="4351338"/>
          </a:xfrm>
        </p:spPr>
      </p:pic>
      <p:pic>
        <p:nvPicPr>
          <p:cNvPr id="6" name="Picture 5" descr="A group of graphs showing different types of ellipse&#10;&#10;Description automatically generated">
            <a:extLst>
              <a:ext uri="{FF2B5EF4-FFF2-40B4-BE49-F238E27FC236}">
                <a16:creationId xmlns:a16="http://schemas.microsoft.com/office/drawing/2014/main" id="{338D3EC1-D9DF-BE46-45E3-5F1950618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68" y="1825625"/>
            <a:ext cx="5384800" cy="4660900"/>
          </a:xfrm>
          <a:prstGeom prst="rect">
            <a:avLst/>
          </a:prstGeom>
        </p:spPr>
      </p:pic>
      <p:pic>
        <p:nvPicPr>
          <p:cNvPr id="9" name="Picture 8" descr="A graph with a red line&#10;&#10;Description automatically generated">
            <a:extLst>
              <a:ext uri="{FF2B5EF4-FFF2-40B4-BE49-F238E27FC236}">
                <a16:creationId xmlns:a16="http://schemas.microsoft.com/office/drawing/2014/main" id="{FC001BCB-8699-FE7A-00C8-A785FDE94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396" y="1751807"/>
            <a:ext cx="1835700" cy="1580298"/>
          </a:xfrm>
          <a:prstGeom prst="rect">
            <a:avLst/>
          </a:prstGeom>
        </p:spPr>
      </p:pic>
      <p:pic>
        <p:nvPicPr>
          <p:cNvPr id="11" name="Picture 10" descr="A bar chart with a red line&#10;&#10;Description automatically generated">
            <a:extLst>
              <a:ext uri="{FF2B5EF4-FFF2-40B4-BE49-F238E27FC236}">
                <a16:creationId xmlns:a16="http://schemas.microsoft.com/office/drawing/2014/main" id="{0C50DA4C-B463-4461-2322-AB646940D5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7068" y="1825624"/>
            <a:ext cx="1603276" cy="1433017"/>
          </a:xfrm>
          <a:prstGeom prst="rect">
            <a:avLst/>
          </a:prstGeom>
        </p:spPr>
      </p:pic>
      <p:pic>
        <p:nvPicPr>
          <p:cNvPr id="13" name="Picture 12" descr="A bar chart with red line&#10;&#10;Description automatically generated">
            <a:extLst>
              <a:ext uri="{FF2B5EF4-FFF2-40B4-BE49-F238E27FC236}">
                <a16:creationId xmlns:a16="http://schemas.microsoft.com/office/drawing/2014/main" id="{95FDAB32-69E0-C1B7-8E85-7EAB8416FD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802" y="3467043"/>
            <a:ext cx="1835700" cy="1584664"/>
          </a:xfrm>
          <a:prstGeom prst="rect">
            <a:avLst/>
          </a:prstGeom>
        </p:spPr>
      </p:pic>
      <p:pic>
        <p:nvPicPr>
          <p:cNvPr id="15" name="Picture 14" descr="A bar chart with blue and red bars&#10;&#10;Description automatically generated">
            <a:extLst>
              <a:ext uri="{FF2B5EF4-FFF2-40B4-BE49-F238E27FC236}">
                <a16:creationId xmlns:a16="http://schemas.microsoft.com/office/drawing/2014/main" id="{3BBE1888-1A7B-0C87-8D53-C486134550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6082" y="3429000"/>
            <a:ext cx="1765247" cy="1536982"/>
          </a:xfrm>
          <a:prstGeom prst="rect">
            <a:avLst/>
          </a:prstGeom>
        </p:spPr>
      </p:pic>
      <p:pic>
        <p:nvPicPr>
          <p:cNvPr id="17" name="Picture 16" descr="A bar chart with red line&#10;&#10;Description automatically generated">
            <a:extLst>
              <a:ext uri="{FF2B5EF4-FFF2-40B4-BE49-F238E27FC236}">
                <a16:creationId xmlns:a16="http://schemas.microsoft.com/office/drawing/2014/main" id="{BE68E15E-BBA8-C661-77F8-1DE7A7C42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0802" y="5041465"/>
            <a:ext cx="1769320" cy="1571034"/>
          </a:xfrm>
          <a:prstGeom prst="rect">
            <a:avLst/>
          </a:prstGeom>
        </p:spPr>
      </p:pic>
      <p:pic>
        <p:nvPicPr>
          <p:cNvPr id="19" name="Picture 18" descr="A graph with blue bars and red lines&#10;&#10;Description automatically generated">
            <a:extLst>
              <a:ext uri="{FF2B5EF4-FFF2-40B4-BE49-F238E27FC236}">
                <a16:creationId xmlns:a16="http://schemas.microsoft.com/office/drawing/2014/main" id="{098B6232-5ECA-A599-2322-C4A481B0E3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6268" y="5184621"/>
            <a:ext cx="1654076" cy="1427878"/>
          </a:xfrm>
          <a:prstGeom prst="rect">
            <a:avLst/>
          </a:prstGeom>
        </p:spPr>
      </p:pic>
    </p:spTree>
    <p:extLst>
      <p:ext uri="{BB962C8B-B14F-4D97-AF65-F5344CB8AC3E}">
        <p14:creationId xmlns:p14="http://schemas.microsoft.com/office/powerpoint/2010/main" val="891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p:txBody>
          <a:bodyPr/>
          <a:lstStyle/>
          <a:p>
            <a:r>
              <a:rPr lang="en-US"/>
              <a:t>Results Compared with other Studies/ Previous Study </a:t>
            </a:r>
            <a:endParaRPr lang="en-IN"/>
          </a:p>
        </p:txBody>
      </p:sp>
      <p:pic>
        <p:nvPicPr>
          <p:cNvPr id="5" name="Content Placeholder 4">
            <a:extLst>
              <a:ext uri="{FF2B5EF4-FFF2-40B4-BE49-F238E27FC236}">
                <a16:creationId xmlns:a16="http://schemas.microsoft.com/office/drawing/2014/main" id="{EB1E8839-1D0C-2687-5E61-3B4ECC35F18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716" y="1825625"/>
            <a:ext cx="9060140" cy="4351338"/>
          </a:xfrm>
        </p:spPr>
      </p:pic>
      <p:sp>
        <p:nvSpPr>
          <p:cNvPr id="3" name="TextBox 2">
            <a:extLst>
              <a:ext uri="{FF2B5EF4-FFF2-40B4-BE49-F238E27FC236}">
                <a16:creationId xmlns:a16="http://schemas.microsoft.com/office/drawing/2014/main" id="{31051435-D5EF-E485-5FF9-4528048EE2DD}"/>
              </a:ext>
            </a:extLst>
          </p:cNvPr>
          <p:cNvSpPr txBox="1"/>
          <p:nvPr/>
        </p:nvSpPr>
        <p:spPr>
          <a:xfrm>
            <a:off x="943428" y="1877785"/>
            <a:ext cx="859064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A major portion of divisions were centered around 1. There were some divisions with extreme ratio, as in previous work by Davis et. Al (1991). </a:t>
            </a:r>
          </a:p>
          <a:p>
            <a:pPr marL="285750" indent="-285750">
              <a:buFont typeface="Arial"/>
              <a:buChar char="•"/>
            </a:pPr>
            <a:endParaRPr lang="en-US" sz="2400">
              <a:cs typeface="Calibri"/>
            </a:endParaRPr>
          </a:p>
          <a:p>
            <a:pPr marL="285750" indent="-285750">
              <a:buFont typeface="Arial"/>
              <a:buChar char="•"/>
            </a:pPr>
            <a:r>
              <a:rPr lang="en-US" sz="2400">
                <a:cs typeface="Calibri"/>
              </a:rPr>
              <a:t>There is no actual difference between small and large shapes.</a:t>
            </a:r>
          </a:p>
          <a:p>
            <a:pPr marL="285750" indent="-285750">
              <a:buFont typeface="Arial"/>
              <a:buChar char="•"/>
            </a:pPr>
            <a:endParaRPr lang="en-US" sz="2400">
              <a:cs typeface="Calibri"/>
            </a:endParaRPr>
          </a:p>
          <a:p>
            <a:pPr marL="285750" indent="-285750">
              <a:buFont typeface="Arial"/>
              <a:buChar char="•"/>
            </a:pPr>
            <a:r>
              <a:rPr lang="en-US" sz="2400">
                <a:cs typeface="Calibri"/>
              </a:rPr>
              <a:t>Ratio of division strongly depends on shape of polygon.</a:t>
            </a:r>
          </a:p>
          <a:p>
            <a:pPr marL="285750" indent="-285750">
              <a:buFont typeface="Arial"/>
              <a:buChar char="•"/>
            </a:pPr>
            <a:endParaRPr lang="en-US" sz="2400">
              <a:cs typeface="Calibri"/>
            </a:endParaRPr>
          </a:p>
          <a:p>
            <a:pPr marL="285750" indent="-285750">
              <a:buFont typeface="Arial"/>
              <a:buChar char="•"/>
            </a:pPr>
            <a:r>
              <a:rPr lang="en-US" sz="2400">
                <a:cs typeface="Calibri"/>
              </a:rPr>
              <a:t>The only reason for larger mean ratio is that some male participants choose more extreme ratios, increasing the average. </a:t>
            </a:r>
          </a:p>
          <a:p>
            <a:pPr marL="285750" indent="-285750">
              <a:buFont typeface="Arial"/>
              <a:buChar char="•"/>
            </a:pPr>
            <a:endParaRPr lang="en-US" sz="2400">
              <a:cs typeface="Calibri"/>
            </a:endParaRPr>
          </a:p>
          <a:p>
            <a:pPr marL="285750" indent="-285750">
              <a:buFont typeface="Arial"/>
              <a:buChar char="•"/>
            </a:pPr>
            <a:r>
              <a:rPr lang="en-US" sz="2400">
                <a:cs typeface="Calibri"/>
              </a:rPr>
              <a:t>People who rate themselves with higher artistic training draw shapes with a little higher ratio, which is still less than golden.</a:t>
            </a:r>
          </a:p>
          <a:p>
            <a:pPr marL="285750" indent="-285750">
              <a:buFont typeface="Arial"/>
              <a:buChar char="•"/>
            </a:pPr>
            <a:endParaRPr lang="en-US" sz="2400">
              <a:cs typeface="Calibri"/>
            </a:endParaRPr>
          </a:p>
          <a:p>
            <a:pPr marL="285750" indent="-285750">
              <a:buFont typeface="Arial"/>
              <a:buChar char="•"/>
            </a:pPr>
            <a:endParaRPr lang="en-US" sz="2400">
              <a:cs typeface="Calibri"/>
            </a:endParaRPr>
          </a:p>
        </p:txBody>
      </p:sp>
    </p:spTree>
    <p:extLst>
      <p:ext uri="{BB962C8B-B14F-4D97-AF65-F5344CB8AC3E}">
        <p14:creationId xmlns:p14="http://schemas.microsoft.com/office/powerpoint/2010/main" val="296202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Individual Team Member Contribution </a:t>
            </a:r>
          </a:p>
        </p:txBody>
      </p:sp>
      <p:sp>
        <p:nvSpPr>
          <p:cNvPr id="3" name="Content Placeholder 2">
            <a:extLst>
              <a:ext uri="{FF2B5EF4-FFF2-40B4-BE49-F238E27FC236}">
                <a16:creationId xmlns:a16="http://schemas.microsoft.com/office/drawing/2014/main" id="{ED1994D0-FE42-4C58-B277-4804737C7A85}"/>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Equal contribution by both members.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24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1AFB6-A12D-D3B0-18ED-7C8266AA15F3}"/>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kern="1200">
                <a:solidFill>
                  <a:schemeClr val="tx1"/>
                </a:solidFill>
                <a:latin typeface="+mj-lt"/>
                <a:ea typeface="+mj-ea"/>
                <a:cs typeface="+mj-cs"/>
              </a:rPr>
              <a:t>Thank You !!</a:t>
            </a:r>
          </a:p>
        </p:txBody>
      </p:sp>
      <p:sp>
        <p:nvSpPr>
          <p:cNvPr id="3" name="Text Placeholder 2">
            <a:extLst>
              <a:ext uri="{FF2B5EF4-FFF2-40B4-BE49-F238E27FC236}">
                <a16:creationId xmlns:a16="http://schemas.microsoft.com/office/drawing/2014/main" id="{F3D542BB-5BF1-2E01-7EC1-E51534C350D5}"/>
              </a:ext>
            </a:extLst>
          </p:cNvPr>
          <p:cNvSpPr>
            <a:spLocks noGrp="1"/>
          </p:cNvSpPr>
          <p:nvPr>
            <p:ph type="body" idx="1"/>
          </p:nvPr>
        </p:nvSpPr>
        <p:spPr>
          <a:xfrm>
            <a:off x="970908" y="3700594"/>
            <a:ext cx="5425781" cy="1655762"/>
          </a:xfrm>
        </p:spPr>
        <p:txBody>
          <a:bodyPr vert="horz" lIns="91440" tIns="45720" rIns="91440" bIns="45720" rtlCol="0">
            <a:normAutofit/>
          </a:bodyPr>
          <a:lstStyle/>
          <a:p>
            <a:endParaRPr lang="en-US" sz="2400" kern="1200">
              <a:solidFill>
                <a:schemeClr val="tx1"/>
              </a:solidFill>
              <a:latin typeface="+mn-lt"/>
              <a:ea typeface="+mn-ea"/>
              <a:cs typeface="+mn-cs"/>
            </a:endParaRPr>
          </a:p>
        </p:txBody>
      </p:sp>
      <p:sp>
        <p:nvSpPr>
          <p:cNvPr id="11"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7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55F92-F5BB-4333-B88E-D837ECDAA8A5}"/>
              </a:ext>
            </a:extLst>
          </p:cNvPr>
          <p:cNvSpPr>
            <a:spLocks noGrp="1"/>
          </p:cNvSpPr>
          <p:nvPr>
            <p:ph type="title"/>
          </p:nvPr>
        </p:nvSpPr>
        <p:spPr>
          <a:xfrm>
            <a:off x="838200" y="365125"/>
            <a:ext cx="10515600" cy="1325563"/>
          </a:xfrm>
        </p:spPr>
        <p:txBody>
          <a:bodyPr>
            <a:normAutofit/>
          </a:bodyPr>
          <a:lstStyle/>
          <a:p>
            <a:r>
              <a:rPr lang="en-US" sz="5400"/>
              <a:t>Introduction – Brief Introduction</a:t>
            </a:r>
            <a:endParaRPr lang="en-IN" sz="5400"/>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E38CFC-678C-4AAB-BD72-5DB557455645}"/>
              </a:ext>
            </a:extLst>
          </p:cNvPr>
          <p:cNvSpPr>
            <a:spLocks noGrp="1"/>
          </p:cNvSpPr>
          <p:nvPr>
            <p:ph idx="1"/>
          </p:nvPr>
        </p:nvSpPr>
        <p:spPr>
          <a:xfrm>
            <a:off x="838200" y="1929384"/>
            <a:ext cx="10515600" cy="4251960"/>
          </a:xfrm>
        </p:spPr>
        <p:txBody>
          <a:bodyPr>
            <a:noAutofit/>
          </a:bodyPr>
          <a:lstStyle/>
          <a:p>
            <a:r>
              <a:rPr lang="en-US" sz="2400"/>
              <a:t>The problem discussed here is the problem of </a:t>
            </a:r>
            <a:r>
              <a:rPr lang="en-US" sz="2400" b="1"/>
              <a:t>proportion in aesthetics</a:t>
            </a:r>
            <a:r>
              <a:rPr lang="en-US" sz="2400"/>
              <a:t>, which has been a topic of concern for over two and a half millennia. This problem essentially boils down to the question of how to arrange a small number of lines in the most harmonious manner. </a:t>
            </a:r>
          </a:p>
          <a:p>
            <a:endParaRPr lang="en-US" sz="2400"/>
          </a:p>
          <a:p>
            <a:r>
              <a:rPr lang="en-US" sz="2400"/>
              <a:t>The golden section, often defined by the ratio of </a:t>
            </a:r>
            <a:r>
              <a:rPr lang="en-US" sz="2400" b="1"/>
              <a:t>1.618:1</a:t>
            </a:r>
            <a:r>
              <a:rPr lang="en-US" sz="2400"/>
              <a:t> has been regarded as an aesthetic ideal in architecture and art. This ratio continues to influence design principles today, even though there is limited empirical evidence supporting its preference.</a:t>
            </a:r>
          </a:p>
          <a:p>
            <a:endParaRPr lang="en-US" sz="2400"/>
          </a:p>
          <a:p>
            <a:r>
              <a:rPr lang="en-US" sz="2400"/>
              <a:t>Hypothesis  - this study hypothesizes that aesthetic preferences in visual design will primarily align with principles of symmetry, regularity, and simplicity, rather than conforming to specific numerical ratios, such as the golden section (1.618:1) </a:t>
            </a:r>
          </a:p>
        </p:txBody>
      </p:sp>
    </p:spTree>
    <p:extLst>
      <p:ext uri="{BB962C8B-B14F-4D97-AF65-F5344CB8AC3E}">
        <p14:creationId xmlns:p14="http://schemas.microsoft.com/office/powerpoint/2010/main" val="239981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BF5F8-5C1D-DA27-57E7-850D0E040BCB}"/>
              </a:ext>
            </a:extLst>
          </p:cNvPr>
          <p:cNvSpPr>
            <a:spLocks noGrp="1"/>
          </p:cNvSpPr>
          <p:nvPr>
            <p:ph type="title"/>
          </p:nvPr>
        </p:nvSpPr>
        <p:spPr>
          <a:xfrm>
            <a:off x="838200" y="365125"/>
            <a:ext cx="10515600" cy="1325563"/>
          </a:xfrm>
        </p:spPr>
        <p:txBody>
          <a:bodyPr>
            <a:normAutofit/>
          </a:bodyPr>
          <a:lstStyle/>
          <a:p>
            <a:r>
              <a:rPr lang="en-US" sz="5400">
                <a:ea typeface="Calibri Light"/>
                <a:cs typeface="Calibri Light"/>
              </a:rPr>
              <a:t>Previous Literature:</a:t>
            </a:r>
            <a:endParaRPr lang="en-US" sz="5400"/>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8A378-2DC7-BBC5-466D-D04DA26AC97E}"/>
              </a:ext>
            </a:extLst>
          </p:cNvPr>
          <p:cNvSpPr>
            <a:spLocks noGrp="1"/>
          </p:cNvSpPr>
          <p:nvPr>
            <p:ph idx="1"/>
          </p:nvPr>
        </p:nvSpPr>
        <p:spPr>
          <a:xfrm>
            <a:off x="838200" y="1929384"/>
            <a:ext cx="10515600" cy="4251960"/>
          </a:xfrm>
        </p:spPr>
        <p:txBody>
          <a:bodyPr>
            <a:normAutofit/>
          </a:bodyPr>
          <a:lstStyle/>
          <a:p>
            <a:r>
              <a:rPr lang="en-US" sz="2400">
                <a:latin typeface="Calibri"/>
                <a:ea typeface="Calibri"/>
                <a:cs typeface="Arial"/>
              </a:rPr>
              <a:t>Green, (1995) conducted the extensive review of previous works. Some interesting ideas reviewed were if preference for ratio was influenced by culture. One comparative study, found difference in responses in Canadian and Japanese population. Japanese participants found shapes with unity ratio (square as compared to rectangle) more aesthetic.</a:t>
            </a:r>
          </a:p>
          <a:p>
            <a:r>
              <a:rPr lang="en-US" sz="2400">
                <a:latin typeface="Calibri"/>
                <a:ea typeface="Calibri"/>
                <a:cs typeface="Arial"/>
              </a:rPr>
              <a:t>More recent study try to approach the question from more practical perspective. </a:t>
            </a:r>
            <a:r>
              <a:rPr lang="en-US" sz="2400">
                <a:latin typeface="Calibri"/>
                <a:ea typeface="Calibri"/>
                <a:cs typeface="Calibri"/>
              </a:rPr>
              <a:t>Russell</a:t>
            </a:r>
            <a:r>
              <a:rPr lang="en-US" sz="2400">
                <a:ea typeface="+mn-lt"/>
                <a:cs typeface="+mn-lt"/>
              </a:rPr>
              <a:t>, (2000) experiments with different aspect ratios with a dataset of paintings and founds no correlation in golden aspect ratio and preference.</a:t>
            </a:r>
            <a:endParaRPr lang="en-US" sz="2400">
              <a:latin typeface="Calibri"/>
              <a:ea typeface="Calibri"/>
              <a:cs typeface="Arial"/>
            </a:endParaRPr>
          </a:p>
          <a:p>
            <a:r>
              <a:rPr lang="en-US" sz="2400" err="1">
                <a:ea typeface="+mn-lt"/>
                <a:cs typeface="+mn-lt"/>
              </a:rPr>
              <a:t>Raghubir</a:t>
            </a:r>
            <a:r>
              <a:rPr lang="en-US" sz="2400">
                <a:ea typeface="+mn-lt"/>
                <a:cs typeface="+mn-lt"/>
              </a:rPr>
              <a:t>, (2006) does similar with the shape of packages/cards. For different purposes, there were different peaks (at 1:1 or around 1.3:1) but there was nothing particular near golden ratio.</a:t>
            </a:r>
            <a:endParaRPr lang="en-US" sz="2400">
              <a:latin typeface="Calibri"/>
              <a:ea typeface="Calibri"/>
              <a:cs typeface="Calibri"/>
            </a:endParaRPr>
          </a:p>
          <a:p>
            <a:endParaRPr lang="en-US" sz="2400">
              <a:latin typeface="Calibri"/>
              <a:ea typeface="Calibri"/>
              <a:cs typeface="Arial"/>
            </a:endParaRPr>
          </a:p>
          <a:p>
            <a:pPr marL="0" indent="0">
              <a:buNone/>
            </a:pPr>
            <a:endParaRPr lang="en-US" sz="2400">
              <a:latin typeface="Calibri"/>
              <a:ea typeface="Calibri"/>
              <a:cs typeface="Arial"/>
            </a:endParaRPr>
          </a:p>
          <a:p>
            <a:endParaRPr lang="en-US" sz="2400"/>
          </a:p>
        </p:txBody>
      </p:sp>
    </p:spTree>
    <p:extLst>
      <p:ext uri="{BB962C8B-B14F-4D97-AF65-F5344CB8AC3E}">
        <p14:creationId xmlns:p14="http://schemas.microsoft.com/office/powerpoint/2010/main" val="241424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DB646-6F92-4B00-8FF1-EDD109628880}"/>
              </a:ext>
            </a:extLst>
          </p:cNvPr>
          <p:cNvSpPr>
            <a:spLocks noGrp="1"/>
          </p:cNvSpPr>
          <p:nvPr>
            <p:ph type="title"/>
          </p:nvPr>
        </p:nvSpPr>
        <p:spPr>
          <a:xfrm>
            <a:off x="838200" y="365125"/>
            <a:ext cx="10515600" cy="1325563"/>
          </a:xfrm>
        </p:spPr>
        <p:txBody>
          <a:bodyPr>
            <a:normAutofit/>
          </a:bodyPr>
          <a:lstStyle/>
          <a:p>
            <a:r>
              <a:rPr lang="en-US" sz="5400"/>
              <a:t>Research Methods</a:t>
            </a:r>
            <a:endParaRPr lang="en-IN" sz="54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FDE04F-303C-45A8-9E49-DE10CC363306}"/>
              </a:ext>
            </a:extLst>
          </p:cNvPr>
          <p:cNvSpPr>
            <a:spLocks noGrp="1"/>
          </p:cNvSpPr>
          <p:nvPr>
            <p:ph idx="1"/>
          </p:nvPr>
        </p:nvSpPr>
        <p:spPr>
          <a:xfrm>
            <a:off x="838200" y="1929384"/>
            <a:ext cx="10515600" cy="4251960"/>
          </a:xfrm>
        </p:spPr>
        <p:txBody>
          <a:bodyPr>
            <a:normAutofit/>
          </a:bodyPr>
          <a:lstStyle/>
          <a:p>
            <a:r>
              <a:rPr lang="en-US" sz="2400" b="1"/>
              <a:t>Sample Size:  </a:t>
            </a:r>
            <a:r>
              <a:rPr lang="en-US" sz="2400"/>
              <a:t>30 to 40 people. We will perform 2 experiments using counterbalance technique so 4 orders in total 6-7 people for each order.</a:t>
            </a:r>
          </a:p>
          <a:p>
            <a:r>
              <a:rPr lang="en-US" sz="2400"/>
              <a:t>Google forms was used for 1</a:t>
            </a:r>
            <a:r>
              <a:rPr lang="en-US" sz="2400" baseline="30000"/>
              <a:t>st</a:t>
            </a:r>
            <a:r>
              <a:rPr lang="en-US" sz="2400"/>
              <a:t> part, and image editing software Pinta for 2</a:t>
            </a:r>
            <a:r>
              <a:rPr lang="en-US" sz="2400" baseline="30000"/>
              <a:t>nd</a:t>
            </a:r>
            <a:r>
              <a:rPr lang="en-US" sz="2400"/>
              <a:t>.</a:t>
            </a:r>
          </a:p>
          <a:p>
            <a:r>
              <a:rPr lang="en-US" sz="2400"/>
              <a:t>Study Design</a:t>
            </a:r>
          </a:p>
          <a:p>
            <a:pPr lvl="1"/>
            <a:r>
              <a:rPr lang="en-US"/>
              <a:t>Target Group : Educated Indian Population</a:t>
            </a:r>
          </a:p>
          <a:p>
            <a:pPr lvl="1"/>
            <a:r>
              <a:rPr lang="en-US"/>
              <a:t>Sample Group : University Students</a:t>
            </a:r>
          </a:p>
          <a:p>
            <a:pPr lvl="1"/>
            <a:r>
              <a:rPr lang="en-US"/>
              <a:t>Research Method: Survey research and experimental research</a:t>
            </a:r>
          </a:p>
          <a:p>
            <a:pPr lvl="1"/>
            <a:r>
              <a:rPr lang="en-US"/>
              <a:t>Research Strategy: Correlational Research</a:t>
            </a:r>
          </a:p>
          <a:p>
            <a:pPr lvl="1"/>
            <a:r>
              <a:rPr lang="en-US"/>
              <a:t>Research Design: Within Group</a:t>
            </a:r>
          </a:p>
          <a:p>
            <a:r>
              <a:rPr lang="en-US" sz="2400"/>
              <a:t>Consent form : It would be the part of the google form we share.</a:t>
            </a:r>
          </a:p>
          <a:p>
            <a:endParaRPr lang="en-US" sz="2400"/>
          </a:p>
          <a:p>
            <a:endParaRPr lang="en-US" sz="2400"/>
          </a:p>
          <a:p>
            <a:endParaRPr lang="en-IN" sz="2400"/>
          </a:p>
        </p:txBody>
      </p:sp>
    </p:spTree>
    <p:extLst>
      <p:ext uri="{BB962C8B-B14F-4D97-AF65-F5344CB8AC3E}">
        <p14:creationId xmlns:p14="http://schemas.microsoft.com/office/powerpoint/2010/main" val="112863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DB646-6F92-4B00-8FF1-EDD109628880}"/>
              </a:ext>
            </a:extLst>
          </p:cNvPr>
          <p:cNvSpPr>
            <a:spLocks noGrp="1"/>
          </p:cNvSpPr>
          <p:nvPr>
            <p:ph type="title"/>
          </p:nvPr>
        </p:nvSpPr>
        <p:spPr>
          <a:xfrm>
            <a:off x="838200" y="365125"/>
            <a:ext cx="10515600" cy="1325563"/>
          </a:xfrm>
        </p:spPr>
        <p:txBody>
          <a:bodyPr>
            <a:normAutofit/>
          </a:bodyPr>
          <a:lstStyle/>
          <a:p>
            <a:r>
              <a:rPr lang="en-US" sz="5400"/>
              <a:t>Research Methods</a:t>
            </a:r>
            <a:endParaRPr lang="en-IN" sz="54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FDE04F-303C-45A8-9E49-DE10CC363306}"/>
              </a:ext>
            </a:extLst>
          </p:cNvPr>
          <p:cNvSpPr>
            <a:spLocks noGrp="1"/>
          </p:cNvSpPr>
          <p:nvPr>
            <p:ph idx="1"/>
          </p:nvPr>
        </p:nvSpPr>
        <p:spPr>
          <a:xfrm>
            <a:off x="838200" y="1929384"/>
            <a:ext cx="10515600" cy="4251960"/>
          </a:xfrm>
        </p:spPr>
        <p:txBody>
          <a:bodyPr>
            <a:normAutofit/>
          </a:bodyPr>
          <a:lstStyle/>
          <a:p>
            <a:pPr lvl="1"/>
            <a:r>
              <a:rPr lang="en-US"/>
              <a:t>Variables </a:t>
            </a:r>
          </a:p>
          <a:p>
            <a:pPr lvl="2"/>
            <a:r>
              <a:rPr lang="en-US" sz="2400"/>
              <a:t>Gender(independent)</a:t>
            </a:r>
          </a:p>
          <a:p>
            <a:pPr lvl="2"/>
            <a:r>
              <a:rPr lang="en-US" sz="2400"/>
              <a:t>Artistic Training(independent)</a:t>
            </a:r>
          </a:p>
          <a:p>
            <a:pPr lvl="2"/>
            <a:r>
              <a:rPr lang="en-US" sz="2400"/>
              <a:t>Ratio of division of a figure (independent)</a:t>
            </a:r>
          </a:p>
          <a:p>
            <a:pPr lvl="2"/>
            <a:r>
              <a:rPr lang="en-US" sz="2400"/>
              <a:t>Personal aesthetic preferences(dependent)</a:t>
            </a:r>
          </a:p>
          <a:p>
            <a:pPr lvl="2"/>
            <a:endParaRPr lang="en-US" sz="2400"/>
          </a:p>
          <a:p>
            <a:pPr lvl="1"/>
            <a:r>
              <a:rPr lang="en-US"/>
              <a:t>Measures</a:t>
            </a:r>
          </a:p>
          <a:p>
            <a:pPr lvl="2"/>
            <a:r>
              <a:rPr lang="en-US" sz="2400"/>
              <a:t>Gender and artistic training are collected from responses of participants. </a:t>
            </a:r>
          </a:p>
          <a:p>
            <a:pPr lvl="2"/>
            <a:r>
              <a:rPr lang="en-US" sz="2400"/>
              <a:t>Ratio of division is provided either by participant (as a response) or experimenter depending on experiment performed. </a:t>
            </a:r>
          </a:p>
          <a:p>
            <a:pPr marL="457200" lvl="1" indent="0">
              <a:buNone/>
            </a:pPr>
            <a:endParaRPr lang="en-US"/>
          </a:p>
          <a:p>
            <a:endParaRPr lang="en-IN" sz="2400"/>
          </a:p>
        </p:txBody>
      </p:sp>
    </p:spTree>
    <p:extLst>
      <p:ext uri="{BB962C8B-B14F-4D97-AF65-F5344CB8AC3E}">
        <p14:creationId xmlns:p14="http://schemas.microsoft.com/office/powerpoint/2010/main" val="1092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F34AB-CAC6-754C-D8C1-E6755A1355F0}"/>
              </a:ext>
            </a:extLst>
          </p:cNvPr>
          <p:cNvSpPr>
            <a:spLocks noGrp="1"/>
          </p:cNvSpPr>
          <p:nvPr>
            <p:ph type="title"/>
          </p:nvPr>
        </p:nvSpPr>
        <p:spPr>
          <a:xfrm>
            <a:off x="4797501" y="329184"/>
            <a:ext cx="6755626" cy="1783080"/>
          </a:xfrm>
        </p:spPr>
        <p:txBody>
          <a:bodyPr anchor="b">
            <a:normAutofit/>
          </a:bodyPr>
          <a:lstStyle/>
          <a:p>
            <a:r>
              <a:rPr lang="en-US" sz="5400"/>
              <a:t>Experiment-1</a:t>
            </a:r>
          </a:p>
        </p:txBody>
      </p:sp>
      <p:pic>
        <p:nvPicPr>
          <p:cNvPr id="7" name="Picture 6" descr="A screenshot of a survey&#10;&#10;Description automatically generated">
            <a:extLst>
              <a:ext uri="{FF2B5EF4-FFF2-40B4-BE49-F238E27FC236}">
                <a16:creationId xmlns:a16="http://schemas.microsoft.com/office/drawing/2014/main" id="{0E8220D1-2AA5-1994-848D-6B658F85F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22282"/>
            <a:ext cx="4014216" cy="3662971"/>
          </a:xfrm>
          <a:prstGeom prst="rect">
            <a:avLst/>
          </a:prstGeom>
        </p:spPr>
      </p:pic>
      <p:sp>
        <p:nvSpPr>
          <p:cNvPr id="1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C14DA736-649A-0573-1D9D-DEE08E83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4264951"/>
            <a:ext cx="3995928" cy="1868095"/>
          </a:xfrm>
          <a:prstGeom prst="rect">
            <a:avLst/>
          </a:prstGeom>
        </p:spPr>
      </p:pic>
      <p:sp>
        <p:nvSpPr>
          <p:cNvPr id="3" name="Content Placeholder 2">
            <a:extLst>
              <a:ext uri="{FF2B5EF4-FFF2-40B4-BE49-F238E27FC236}">
                <a16:creationId xmlns:a16="http://schemas.microsoft.com/office/drawing/2014/main" id="{65E4DE2E-5B3B-76DD-FA55-DA056DC6AF54}"/>
              </a:ext>
            </a:extLst>
          </p:cNvPr>
          <p:cNvSpPr>
            <a:spLocks noGrp="1"/>
          </p:cNvSpPr>
          <p:nvPr>
            <p:ph idx="1"/>
          </p:nvPr>
        </p:nvSpPr>
        <p:spPr>
          <a:xfrm>
            <a:off x="4797494" y="2706624"/>
            <a:ext cx="6755626" cy="3483864"/>
          </a:xfrm>
        </p:spPr>
        <p:txBody>
          <a:bodyPr>
            <a:noAutofit/>
          </a:bodyPr>
          <a:lstStyle/>
          <a:p>
            <a:r>
              <a:rPr lang="en-US" sz="2400"/>
              <a:t>Preparation Of Dataset- </a:t>
            </a:r>
            <a:r>
              <a:rPr lang="en-US" sz="2400" err="1"/>
              <a:t>javascript</a:t>
            </a:r>
            <a:r>
              <a:rPr lang="en-US" sz="2400"/>
              <a:t> application to generate the data </a:t>
            </a:r>
          </a:p>
          <a:p>
            <a:r>
              <a:rPr lang="en-US" sz="2400">
                <a:ea typeface="Calibri Light"/>
                <a:cs typeface="Calibri Light"/>
              </a:rPr>
              <a:t>Procedure for making dataset- </a:t>
            </a:r>
            <a:r>
              <a:rPr lang="en-US" sz="2400">
                <a:ea typeface="Calibri"/>
                <a:cs typeface="Calibri"/>
              </a:rPr>
              <a:t>To nullify effect of orientation we present each shape, in 4 different orientations, rotated by 0,90,180,270 degrees. We also flip shapes, to make division into parts symmetric. For unsymmetric shapes like trapezium, we split both horizontally and vertically. </a:t>
            </a:r>
            <a:r>
              <a:rPr lang="en-US" sz="2400" err="1">
                <a:ea typeface="Calibri"/>
                <a:cs typeface="Calibri"/>
              </a:rPr>
              <a:t>Colour</a:t>
            </a:r>
            <a:r>
              <a:rPr lang="en-US" sz="2400">
                <a:ea typeface="Calibri"/>
                <a:cs typeface="Calibri"/>
              </a:rPr>
              <a:t> is assigned randomly across sets.</a:t>
            </a:r>
            <a:endParaRPr lang="en-US" sz="2400">
              <a:ea typeface="Calibri Light"/>
              <a:cs typeface="Calibri Light"/>
            </a:endParaRPr>
          </a:p>
          <a:p>
            <a:r>
              <a:rPr lang="en-US" sz="2400"/>
              <a:t>Google Forms- consent was taken, the questions are randomly arranged .</a:t>
            </a:r>
          </a:p>
        </p:txBody>
      </p:sp>
    </p:spTree>
    <p:extLst>
      <p:ext uri="{BB962C8B-B14F-4D97-AF65-F5344CB8AC3E}">
        <p14:creationId xmlns:p14="http://schemas.microsoft.com/office/powerpoint/2010/main" val="135949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96077-F0E1-92E9-7336-946C00F9749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Experiment1-Results</a:t>
            </a:r>
          </a:p>
        </p:txBody>
      </p:sp>
      <p:sp>
        <p:nvSpPr>
          <p:cNvPr id="205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orms response chart. Question title: Rate yourself on the scale of 1-5 on your artistic skills&#10;. Number of responses: 32 responses.">
            <a:extLst>
              <a:ext uri="{FF2B5EF4-FFF2-40B4-BE49-F238E27FC236}">
                <a16:creationId xmlns:a16="http://schemas.microsoft.com/office/drawing/2014/main" id="{54BEBB86-CFCB-9B76-A112-E738DF0CBD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105067"/>
            <a:ext cx="5614416" cy="26808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rms response chart. Question title: Gender. Number of responses: 32 responses.">
            <a:extLst>
              <a:ext uri="{FF2B5EF4-FFF2-40B4-BE49-F238E27FC236}">
                <a16:creationId xmlns:a16="http://schemas.microsoft.com/office/drawing/2014/main" id="{9EEEEB3B-3AAD-ED9C-8410-C650773085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54496" y="3259463"/>
            <a:ext cx="5614416" cy="237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9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B1CBD-14F1-4B03-BC34-E29729A39088}"/>
              </a:ext>
            </a:extLst>
          </p:cNvPr>
          <p:cNvSpPr>
            <a:spLocks noGrp="1"/>
          </p:cNvSpPr>
          <p:nvPr>
            <p:ph type="title"/>
          </p:nvPr>
        </p:nvSpPr>
        <p:spPr>
          <a:xfrm>
            <a:off x="630936" y="640080"/>
            <a:ext cx="4818888" cy="1481328"/>
          </a:xfrm>
        </p:spPr>
        <p:txBody>
          <a:bodyPr anchor="b">
            <a:normAutofit/>
          </a:bodyPr>
          <a:lstStyle/>
          <a:p>
            <a:r>
              <a:rPr lang="en-US" sz="5000"/>
              <a:t>Results-Experiment1</a:t>
            </a:r>
            <a:endParaRPr lang="en-IN" sz="5000"/>
          </a:p>
        </p:txBody>
      </p:sp>
      <p:sp>
        <p:nvSpPr>
          <p:cNvPr id="1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1994D0-FE42-4C58-B277-4804737C7A85}"/>
              </a:ext>
            </a:extLst>
          </p:cNvPr>
          <p:cNvSpPr>
            <a:spLocks noGrp="1"/>
          </p:cNvSpPr>
          <p:nvPr>
            <p:ph idx="1"/>
          </p:nvPr>
        </p:nvSpPr>
        <p:spPr>
          <a:xfrm>
            <a:off x="630936" y="2660904"/>
            <a:ext cx="4818888" cy="3547872"/>
          </a:xfrm>
        </p:spPr>
        <p:txBody>
          <a:bodyPr anchor="t">
            <a:normAutofit/>
          </a:bodyPr>
          <a:lstStyle/>
          <a:p>
            <a:pPr marL="285750" indent="-285750">
              <a:buFont typeface="Arial" panose="020B0604020202020204" pitchFamily="34" charset="0"/>
              <a:buChar char="•"/>
            </a:pPr>
            <a:r>
              <a:rPr lang="en-US" sz="2400"/>
              <a:t>What we can see from the graph is that most of the people chose the 1:1 ratio that matches with that of our hypotheses.</a:t>
            </a:r>
          </a:p>
          <a:p>
            <a:pPr marL="285750" indent="-285750">
              <a:buFont typeface="Arial" panose="020B0604020202020204" pitchFamily="34" charset="0"/>
              <a:buChar char="•"/>
            </a:pPr>
            <a:r>
              <a:rPr lang="en-US" sz="2400"/>
              <a:t> There is also another peak at the ratio 2.791:1.  </a:t>
            </a:r>
          </a:p>
        </p:txBody>
      </p:sp>
      <p:pic>
        <p:nvPicPr>
          <p:cNvPr id="7" name="Picture 6" descr="A graph of a number&#10;&#10;Description automatically generated">
            <a:extLst>
              <a:ext uri="{FF2B5EF4-FFF2-40B4-BE49-F238E27FC236}">
                <a16:creationId xmlns:a16="http://schemas.microsoft.com/office/drawing/2014/main" id="{31E076EB-D3D8-B7CA-DF60-4A1043437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375064"/>
            <a:ext cx="5458968" cy="4107872"/>
          </a:xfrm>
          <a:prstGeom prst="rect">
            <a:avLst/>
          </a:prstGeom>
        </p:spPr>
      </p:pic>
    </p:spTree>
    <p:extLst>
      <p:ext uri="{BB962C8B-B14F-4D97-AF65-F5344CB8AC3E}">
        <p14:creationId xmlns:p14="http://schemas.microsoft.com/office/powerpoint/2010/main" val="2250076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964</Words>
  <Application>Microsoft Macintosh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Effect Of Golden Ratio on aesthetic choice</vt:lpstr>
      <vt:lpstr>What is Golden Ratio?</vt:lpstr>
      <vt:lpstr>Introduction – Brief Introduction</vt:lpstr>
      <vt:lpstr>Previous Literature:</vt:lpstr>
      <vt:lpstr>Research Methods</vt:lpstr>
      <vt:lpstr>Research Methods</vt:lpstr>
      <vt:lpstr>Experiment-1</vt:lpstr>
      <vt:lpstr>Experiment1-Results</vt:lpstr>
      <vt:lpstr>Results-Experiment1</vt:lpstr>
      <vt:lpstr>Results-Experiment1</vt:lpstr>
      <vt:lpstr>Results-Experiment1</vt:lpstr>
      <vt:lpstr>Experiment 2 - Production Method</vt:lpstr>
      <vt:lpstr>Experiment 2 - Production Method</vt:lpstr>
      <vt:lpstr>Experiment 2 - Production Method</vt:lpstr>
      <vt:lpstr>Results-Experiment-2-Small Images</vt:lpstr>
      <vt:lpstr>Results-Experiment-2-big Images</vt:lpstr>
      <vt:lpstr>Results-Experiment2</vt:lpstr>
      <vt:lpstr>Results-Experiment2</vt:lpstr>
      <vt:lpstr>Results-Experiment2</vt:lpstr>
      <vt:lpstr>Results Compared With Previous Study Experiment1</vt:lpstr>
      <vt:lpstr>Results Compared With Previous Study Experiment2</vt:lpstr>
      <vt:lpstr>Results Compared with other Studies/ Previous Study </vt:lpstr>
      <vt:lpstr>Individual Team Member Contribution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PRIYANKA SRIVASTAVA</dc:creator>
  <cp:lastModifiedBy>Vanshika Dhingra</cp:lastModifiedBy>
  <cp:revision>2</cp:revision>
  <dcterms:created xsi:type="dcterms:W3CDTF">2021-09-21T02:34:09Z</dcterms:created>
  <dcterms:modified xsi:type="dcterms:W3CDTF">2023-12-08T06:25:10Z</dcterms:modified>
</cp:coreProperties>
</file>